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17"/>
  </p:notesMasterIdLst>
  <p:sldIdLst>
    <p:sldId id="256" r:id="rId5"/>
    <p:sldId id="257" r:id="rId6"/>
    <p:sldId id="288" r:id="rId7"/>
    <p:sldId id="287" r:id="rId8"/>
    <p:sldId id="289" r:id="rId9"/>
    <p:sldId id="290" r:id="rId10"/>
    <p:sldId id="295" r:id="rId11"/>
    <p:sldId id="291" r:id="rId12"/>
    <p:sldId id="292" r:id="rId13"/>
    <p:sldId id="293" r:id="rId14"/>
    <p:sldId id="294" r:id="rId15"/>
    <p:sldId id="26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B54A"/>
    <a:srgbClr val="BE7BB8"/>
    <a:srgbClr val="69C5C7"/>
    <a:srgbClr val="FFBC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9DDC5-F9D4-DEE5-A66A-4306589309A3}" v="8" dt="2025-09-04T16:23:05.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89"/>
    <p:restoredTop sz="94694"/>
  </p:normalViewPr>
  <p:slideViewPr>
    <p:cSldViewPr snapToGrid="0" snapToObjects="1">
      <p:cViewPr varScale="1">
        <p:scale>
          <a:sx n="164" d="100"/>
          <a:sy n="164" d="100"/>
        </p:scale>
        <p:origin x="7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1222C-329F-C740-BBD4-8A9662135ABB}" type="datetimeFigureOut">
              <a:rPr lang="en-JE" smtClean="0"/>
              <a:t>10/30/25</a:t>
            </a:fld>
            <a:endParaRPr lang="en-J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880BA-D322-8C48-8A93-E3567B76812D}" type="slidenum">
              <a:rPr lang="en-JE" smtClean="0"/>
              <a:t>‹#›</a:t>
            </a:fld>
            <a:endParaRPr lang="en-JE"/>
          </a:p>
        </p:txBody>
      </p:sp>
    </p:spTree>
    <p:extLst>
      <p:ext uri="{BB962C8B-B14F-4D97-AF65-F5344CB8AC3E}">
        <p14:creationId xmlns:p14="http://schemas.microsoft.com/office/powerpoint/2010/main" val="2545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8.wdp"/><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9.wdp"/><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F09329-4C21-B746-A038-BEFF1F7201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19375" y="1547297"/>
            <a:ext cx="3905250" cy="2047875"/>
          </a:xfrm>
          <a:prstGeom prst="rect">
            <a:avLst/>
          </a:prstGeom>
        </p:spPr>
      </p:pic>
      <p:pic>
        <p:nvPicPr>
          <p:cNvPr id="3" name="Picture 2">
            <a:extLst>
              <a:ext uri="{FF2B5EF4-FFF2-40B4-BE49-F238E27FC236}">
                <a16:creationId xmlns:a16="http://schemas.microsoft.com/office/drawing/2014/main" id="{B9F5D6D2-0E0D-7E4C-87EE-117F5454A37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910269" y="3748185"/>
            <a:ext cx="3323463" cy="199771"/>
          </a:xfrm>
          <a:prstGeom prst="rect">
            <a:avLst/>
          </a:prstGeom>
        </p:spPr>
      </p:pic>
    </p:spTree>
    <p:extLst>
      <p:ext uri="{BB962C8B-B14F-4D97-AF65-F5344CB8AC3E}">
        <p14:creationId xmlns:p14="http://schemas.microsoft.com/office/powerpoint/2010/main" val="188462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reaker 01">
    <p:bg>
      <p:bgPr>
        <a:solidFill>
          <a:schemeClr val="accent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3" name="Picture 2">
            <a:extLst>
              <a:ext uri="{FF2B5EF4-FFF2-40B4-BE49-F238E27FC236}">
                <a16:creationId xmlns:a16="http://schemas.microsoft.com/office/drawing/2014/main" id="{00DA0BE8-080D-5848-92BE-658F83DE5DDF}"/>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0" y="0"/>
            <a:ext cx="4023361" cy="5143500"/>
          </a:xfrm>
          <a:prstGeom prst="rect">
            <a:avLst/>
          </a:prstGeom>
        </p:spPr>
      </p:pic>
    </p:spTree>
    <p:extLst>
      <p:ext uri="{BB962C8B-B14F-4D97-AF65-F5344CB8AC3E}">
        <p14:creationId xmlns:p14="http://schemas.microsoft.com/office/powerpoint/2010/main" val="145762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reaker 01">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3" name="Picture 2">
            <a:extLst>
              <a:ext uri="{FF2B5EF4-FFF2-40B4-BE49-F238E27FC236}">
                <a16:creationId xmlns:a16="http://schemas.microsoft.com/office/drawing/2014/main" id="{1495C24C-E212-3540-9AB7-0932DBA7F9C1}"/>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 y="0"/>
            <a:ext cx="3907883" cy="5143500"/>
          </a:xfrm>
          <a:prstGeom prst="rect">
            <a:avLst/>
          </a:prstGeom>
        </p:spPr>
      </p:pic>
    </p:spTree>
    <p:extLst>
      <p:ext uri="{BB962C8B-B14F-4D97-AF65-F5344CB8AC3E}">
        <p14:creationId xmlns:p14="http://schemas.microsoft.com/office/powerpoint/2010/main" val="87871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reaker 01">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3" name="Picture 2">
            <a:extLst>
              <a:ext uri="{FF2B5EF4-FFF2-40B4-BE49-F238E27FC236}">
                <a16:creationId xmlns:a16="http://schemas.microsoft.com/office/drawing/2014/main" id="{8D47DB5D-030A-2B4A-9F67-B5B162DD528C}"/>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0" y="0"/>
            <a:ext cx="3975652" cy="5143500"/>
          </a:xfrm>
          <a:prstGeom prst="rect">
            <a:avLst/>
          </a:prstGeom>
        </p:spPr>
      </p:pic>
    </p:spTree>
    <p:extLst>
      <p:ext uri="{BB962C8B-B14F-4D97-AF65-F5344CB8AC3E}">
        <p14:creationId xmlns:p14="http://schemas.microsoft.com/office/powerpoint/2010/main" val="340741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reaker 01">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3" name="Picture 2">
            <a:extLst>
              <a:ext uri="{FF2B5EF4-FFF2-40B4-BE49-F238E27FC236}">
                <a16:creationId xmlns:a16="http://schemas.microsoft.com/office/drawing/2014/main" id="{EFB788DB-270A-9549-98A1-9164644C9EAC}"/>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 y="0"/>
            <a:ext cx="4023361" cy="5143500"/>
          </a:xfrm>
          <a:prstGeom prst="rect">
            <a:avLst/>
          </a:prstGeom>
        </p:spPr>
      </p:pic>
    </p:spTree>
    <p:extLst>
      <p:ext uri="{BB962C8B-B14F-4D97-AF65-F5344CB8AC3E}">
        <p14:creationId xmlns:p14="http://schemas.microsoft.com/office/powerpoint/2010/main" val="195483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reaker 01">
    <p:bg>
      <p:bgPr>
        <a:solidFill>
          <a:srgbClr val="39B54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3" name="Picture 2">
            <a:extLst>
              <a:ext uri="{FF2B5EF4-FFF2-40B4-BE49-F238E27FC236}">
                <a16:creationId xmlns:a16="http://schemas.microsoft.com/office/drawing/2014/main" id="{CFDF0240-C12F-5346-8D6D-AF1D5913884C}"/>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0" y="0"/>
            <a:ext cx="3948914" cy="5143500"/>
          </a:xfrm>
          <a:prstGeom prst="rect">
            <a:avLst/>
          </a:prstGeom>
        </p:spPr>
      </p:pic>
    </p:spTree>
    <p:extLst>
      <p:ext uri="{BB962C8B-B14F-4D97-AF65-F5344CB8AC3E}">
        <p14:creationId xmlns:p14="http://schemas.microsoft.com/office/powerpoint/2010/main" val="2986409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Breaker 01">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5" name="Picture 4">
            <a:extLst>
              <a:ext uri="{FF2B5EF4-FFF2-40B4-BE49-F238E27FC236}">
                <a16:creationId xmlns:a16="http://schemas.microsoft.com/office/drawing/2014/main" id="{7F397716-E1A3-F344-83E3-51C41B2E8CF4}"/>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0" y="1"/>
            <a:ext cx="3816000" cy="5143500"/>
          </a:xfrm>
          <a:prstGeom prst="rect">
            <a:avLst/>
          </a:prstGeom>
        </p:spPr>
      </p:pic>
    </p:spTree>
    <p:extLst>
      <p:ext uri="{BB962C8B-B14F-4D97-AF65-F5344CB8AC3E}">
        <p14:creationId xmlns:p14="http://schemas.microsoft.com/office/powerpoint/2010/main" val="260932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lue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EBBE6-EFD8-1444-BE6C-2DA14FBBA99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pic>
        <p:nvPicPr>
          <p:cNvPr id="6" name="Picture 5">
            <a:extLst>
              <a:ext uri="{FF2B5EF4-FFF2-40B4-BE49-F238E27FC236}">
                <a16:creationId xmlns:a16="http://schemas.microsoft.com/office/drawing/2014/main" id="{54123758-EE3E-C749-A37A-064012E5CBD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273627" y="812435"/>
            <a:ext cx="2300908" cy="3202098"/>
          </a:xfrm>
          <a:prstGeom prst="rect">
            <a:avLst/>
          </a:prstGeom>
        </p:spPr>
      </p:pic>
      <p:pic>
        <p:nvPicPr>
          <p:cNvPr id="5" name="Picture 4">
            <a:extLst>
              <a:ext uri="{FF2B5EF4-FFF2-40B4-BE49-F238E27FC236}">
                <a16:creationId xmlns:a16="http://schemas.microsoft.com/office/drawing/2014/main" id="{88E0ACCF-32B8-4F45-AD31-503C6A2D2790}"/>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3966881" y="4456638"/>
            <a:ext cx="914400" cy="476250"/>
          </a:xfrm>
          <a:prstGeom prst="rect">
            <a:avLst/>
          </a:prstGeom>
        </p:spPr>
      </p:pic>
    </p:spTree>
    <p:extLst>
      <p:ext uri="{BB962C8B-B14F-4D97-AF65-F5344CB8AC3E}">
        <p14:creationId xmlns:p14="http://schemas.microsoft.com/office/powerpoint/2010/main" val="7297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Values">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F13CD7-8FEA-B146-842A-7C3C74276D6D}"/>
              </a:ext>
            </a:extLst>
          </p:cNvPr>
          <p:cNvPicPr>
            <a:picLocks noChangeAspect="1"/>
          </p:cNvPicPr>
          <p:nvPr userDrawn="1"/>
        </p:nvPicPr>
        <p:blipFill rotWithShape="1">
          <a:blip r:embed="rId2" cstate="print">
            <a:duotone>
              <a:schemeClr val="bg2">
                <a:shade val="45000"/>
                <a:satMod val="135000"/>
              </a:schemeClr>
              <a:prstClr val="white"/>
            </a:duotone>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319" y="0"/>
            <a:ext cx="9144000" cy="5143500"/>
          </a:xfrm>
          <a:prstGeom prst="rect">
            <a:avLst/>
          </a:prstGeom>
        </p:spPr>
      </p:pic>
      <p:pic>
        <p:nvPicPr>
          <p:cNvPr id="6" name="Picture 5">
            <a:extLst>
              <a:ext uri="{FF2B5EF4-FFF2-40B4-BE49-F238E27FC236}">
                <a16:creationId xmlns:a16="http://schemas.microsoft.com/office/drawing/2014/main" id="{54123758-EE3E-C749-A37A-064012E5CBD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3421546" y="970704"/>
            <a:ext cx="2300908" cy="3202097"/>
          </a:xfrm>
          <a:prstGeom prst="rect">
            <a:avLst/>
          </a:prstGeom>
        </p:spPr>
      </p:pic>
      <p:pic>
        <p:nvPicPr>
          <p:cNvPr id="8" name="Picture 7">
            <a:extLst>
              <a:ext uri="{FF2B5EF4-FFF2-40B4-BE49-F238E27FC236}">
                <a16:creationId xmlns:a16="http://schemas.microsoft.com/office/drawing/2014/main" id="{128460AE-07E5-A14B-B1E7-264EA68D405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114800" y="4456637"/>
            <a:ext cx="914400" cy="476250"/>
          </a:xfrm>
          <a:prstGeom prst="rect">
            <a:avLst/>
          </a:prstGeom>
        </p:spPr>
      </p:pic>
    </p:spTree>
    <p:extLst>
      <p:ext uri="{BB962C8B-B14F-4D97-AF65-F5344CB8AC3E}">
        <p14:creationId xmlns:p14="http://schemas.microsoft.com/office/powerpoint/2010/main" val="29246445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321F1B-F208-B24A-A8C1-4110FF2947A2}"/>
              </a:ext>
            </a:extLst>
          </p:cNvPr>
          <p:cNvPicPr>
            <a:picLocks noChangeAspect="1"/>
          </p:cNvPicPr>
          <p:nvPr userDrawn="1"/>
        </p:nvPicPr>
        <p:blipFill rotWithShape="1">
          <a:blip r:embed="rId2" cstate="print">
            <a:duotone>
              <a:schemeClr val="bg2">
                <a:shade val="45000"/>
                <a:satMod val="135000"/>
              </a:schemeClr>
              <a:prstClr val="white"/>
            </a:duotone>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319" y="0"/>
            <a:ext cx="9144000" cy="5143500"/>
          </a:xfrm>
          <a:prstGeom prst="rect">
            <a:avLst/>
          </a:prstGeom>
        </p:spPr>
      </p:pic>
      <p:pic>
        <p:nvPicPr>
          <p:cNvPr id="5" name="Picture 4">
            <a:extLst>
              <a:ext uri="{FF2B5EF4-FFF2-40B4-BE49-F238E27FC236}">
                <a16:creationId xmlns:a16="http://schemas.microsoft.com/office/drawing/2014/main" id="{05F09329-4C21-B746-A038-BEFF1F720190}"/>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610739" y="1547293"/>
            <a:ext cx="3913886" cy="2051050"/>
          </a:xfrm>
          <a:prstGeom prst="rect">
            <a:avLst/>
          </a:prstGeom>
        </p:spPr>
      </p:pic>
      <p:pic>
        <p:nvPicPr>
          <p:cNvPr id="3" name="Picture 2">
            <a:extLst>
              <a:ext uri="{FF2B5EF4-FFF2-40B4-BE49-F238E27FC236}">
                <a16:creationId xmlns:a16="http://schemas.microsoft.com/office/drawing/2014/main" id="{B9F5D6D2-0E0D-7E4C-87EE-117F5454A37E}"/>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2905950" y="3748188"/>
            <a:ext cx="3323463" cy="199771"/>
          </a:xfrm>
          <a:prstGeom prst="rect">
            <a:avLst/>
          </a:prstGeom>
        </p:spPr>
      </p:pic>
    </p:spTree>
    <p:extLst>
      <p:ext uri="{BB962C8B-B14F-4D97-AF65-F5344CB8AC3E}">
        <p14:creationId xmlns:p14="http://schemas.microsoft.com/office/powerpoint/2010/main" val="17410279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841772"/>
            <a:ext cx="7886700" cy="1790700"/>
          </a:xfrm>
        </p:spPr>
        <p:txBody>
          <a:bodyPr anchor="b"/>
          <a:lstStyle>
            <a:lvl1pPr algn="ctr">
              <a:defRPr sz="4500" b="1" i="0">
                <a:solidFill>
                  <a:schemeClr val="tx2"/>
                </a:solidFill>
                <a:latin typeface="Constantia" panose="02030602050306030303" pitchFamily="18" charset="0"/>
              </a:defRPr>
            </a:lvl1pPr>
          </a:lstStyle>
          <a:p>
            <a:r>
              <a:rPr lang="en-GB" dirty="0"/>
              <a:t>Click to edit Master title style</a:t>
            </a:r>
            <a:endParaRPr lang="en-US" dirty="0"/>
          </a:p>
        </p:txBody>
      </p:sp>
      <p:sp>
        <p:nvSpPr>
          <p:cNvPr id="3" name="Subtitle 2"/>
          <p:cNvSpPr>
            <a:spLocks noGrp="1"/>
          </p:cNvSpPr>
          <p:nvPr>
            <p:ph type="subTitle" idx="1"/>
          </p:nvPr>
        </p:nvSpPr>
        <p:spPr>
          <a:xfrm>
            <a:off x="628650" y="2792968"/>
            <a:ext cx="7886700" cy="1241822"/>
          </a:xfrm>
          <a:prstGeom prst="rect">
            <a:avLst/>
          </a:prstGeo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pic>
        <p:nvPicPr>
          <p:cNvPr id="7" name="Picture 6">
            <a:extLst>
              <a:ext uri="{FF2B5EF4-FFF2-40B4-BE49-F238E27FC236}">
                <a16:creationId xmlns:a16="http://schemas.microsoft.com/office/drawing/2014/main" id="{ADEDC3F8-489A-A24B-9AFC-DA849E6ED85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737437" y="4624654"/>
            <a:ext cx="1669126" cy="100330"/>
          </a:xfrm>
          <a:prstGeom prst="rect">
            <a:avLst/>
          </a:prstGeom>
        </p:spPr>
      </p:pic>
      <p:pic>
        <p:nvPicPr>
          <p:cNvPr id="8" name="Picture 7">
            <a:extLst>
              <a:ext uri="{FF2B5EF4-FFF2-40B4-BE49-F238E27FC236}">
                <a16:creationId xmlns:a16="http://schemas.microsoft.com/office/drawing/2014/main" id="{CD8A110E-1485-5847-9AE1-0915524269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62400" y="212479"/>
            <a:ext cx="1219200" cy="638175"/>
          </a:xfrm>
          <a:prstGeom prst="rect">
            <a:avLst/>
          </a:prstGeom>
        </p:spPr>
      </p:pic>
    </p:spTree>
    <p:extLst>
      <p:ext uri="{BB962C8B-B14F-4D97-AF65-F5344CB8AC3E}">
        <p14:creationId xmlns:p14="http://schemas.microsoft.com/office/powerpoint/2010/main" val="364788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GB"/>
              <a:t>Click to edit Master title style</a:t>
            </a:r>
            <a:endParaRPr lang="en-US" dirty="0"/>
          </a:p>
        </p:txBody>
      </p:sp>
      <p:pic>
        <p:nvPicPr>
          <p:cNvPr id="7" name="Picture 6">
            <a:extLst>
              <a:ext uri="{FF2B5EF4-FFF2-40B4-BE49-F238E27FC236}">
                <a16:creationId xmlns:a16="http://schemas.microsoft.com/office/drawing/2014/main" id="{B43FC1FB-1D41-1141-82DD-1FE4CFAC653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269674" y="4832013"/>
            <a:ext cx="1669126" cy="100330"/>
          </a:xfrm>
          <a:prstGeom prst="rect">
            <a:avLst/>
          </a:prstGeom>
        </p:spPr>
      </p:pic>
      <p:pic>
        <p:nvPicPr>
          <p:cNvPr id="8" name="Picture 7">
            <a:extLst>
              <a:ext uri="{FF2B5EF4-FFF2-40B4-BE49-F238E27FC236}">
                <a16:creationId xmlns:a16="http://schemas.microsoft.com/office/drawing/2014/main" id="{DA34FD58-FD0A-A943-9301-0B5BA3FD40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200" y="4587648"/>
            <a:ext cx="914400" cy="476250"/>
          </a:xfrm>
          <a:prstGeom prst="rect">
            <a:avLst/>
          </a:prstGeom>
        </p:spPr>
      </p:pic>
      <p:sp>
        <p:nvSpPr>
          <p:cNvPr id="14" name="Content Placeholder 13">
            <a:extLst>
              <a:ext uri="{FF2B5EF4-FFF2-40B4-BE49-F238E27FC236}">
                <a16:creationId xmlns:a16="http://schemas.microsoft.com/office/drawing/2014/main" id="{168CC574-2D81-534C-9434-0E9AE5938107}"/>
              </a:ext>
            </a:extLst>
          </p:cNvPr>
          <p:cNvSpPr>
            <a:spLocks noGrp="1"/>
          </p:cNvSpPr>
          <p:nvPr>
            <p:ph sz="quarter" idx="10"/>
          </p:nvPr>
        </p:nvSpPr>
        <p:spPr>
          <a:xfrm>
            <a:off x="476250" y="1365250"/>
            <a:ext cx="8266113" cy="31448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3538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Re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06DCF-F0AE-9B4F-81A1-98F732EB2E4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299222" y="4624655"/>
            <a:ext cx="2222851" cy="100211"/>
          </a:xfrm>
          <a:prstGeom prst="rect">
            <a:avLst/>
          </a:prstGeom>
        </p:spPr>
      </p:pic>
      <p:pic>
        <p:nvPicPr>
          <p:cNvPr id="5" name="Picture 4">
            <a:extLst>
              <a:ext uri="{FF2B5EF4-FFF2-40B4-BE49-F238E27FC236}">
                <a16:creationId xmlns:a16="http://schemas.microsoft.com/office/drawing/2014/main" id="{BC1C8F40-EFD0-F746-98A2-9D40741DFB9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78228" y="4456638"/>
            <a:ext cx="1219753" cy="479404"/>
          </a:xfrm>
          <a:prstGeom prst="rect">
            <a:avLst/>
          </a:prstGeom>
        </p:spPr>
      </p:pic>
      <p:sp>
        <p:nvSpPr>
          <p:cNvPr id="3" name="Rectangle 2">
            <a:extLst>
              <a:ext uri="{FF2B5EF4-FFF2-40B4-BE49-F238E27FC236}">
                <a16:creationId xmlns:a16="http://schemas.microsoft.com/office/drawing/2014/main" id="{D1E15492-7F69-4E4F-984B-A3715AFD1275}"/>
              </a:ext>
            </a:extLst>
          </p:cNvPr>
          <p:cNvSpPr/>
          <p:nvPr userDrawn="1"/>
        </p:nvSpPr>
        <p:spPr>
          <a:xfrm>
            <a:off x="180000" y="135000"/>
            <a:ext cx="8784000" cy="487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BC47"/>
              </a:solidFill>
            </a:endParaRPr>
          </a:p>
        </p:txBody>
      </p:sp>
      <p:sp>
        <p:nvSpPr>
          <p:cNvPr id="6" name="Title 5">
            <a:extLst>
              <a:ext uri="{FF2B5EF4-FFF2-40B4-BE49-F238E27FC236}">
                <a16:creationId xmlns:a16="http://schemas.microsoft.com/office/drawing/2014/main" id="{9C7F9F5D-AB34-B24B-9153-8ADFA468C107}"/>
              </a:ext>
            </a:extLst>
          </p:cNvPr>
          <p:cNvSpPr>
            <a:spLocks noGrp="1"/>
          </p:cNvSpPr>
          <p:nvPr>
            <p:ph type="title"/>
          </p:nvPr>
        </p:nvSpPr>
        <p:spPr>
          <a:xfrm>
            <a:off x="628650" y="2074666"/>
            <a:ext cx="7886700" cy="994172"/>
          </a:xfrm>
        </p:spPr>
        <p:txBody>
          <a:bodyPr/>
          <a:lstStyle>
            <a:lvl1pPr algn="ctr">
              <a:defRPr>
                <a:solidFill>
                  <a:srgbClr val="FFBC47"/>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D1A1AFF3-EF77-F94C-99CE-6473CF7D5A1A}"/>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7083766" y="4701540"/>
            <a:ext cx="1669126" cy="100330"/>
          </a:xfrm>
          <a:prstGeom prst="rect">
            <a:avLst/>
          </a:prstGeom>
        </p:spPr>
      </p:pic>
      <p:pic>
        <p:nvPicPr>
          <p:cNvPr id="8" name="Picture 7">
            <a:extLst>
              <a:ext uri="{FF2B5EF4-FFF2-40B4-BE49-F238E27FC236}">
                <a16:creationId xmlns:a16="http://schemas.microsoft.com/office/drawing/2014/main" id="{23088058-FA39-6F49-8C88-36F391F7747B}"/>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352800" y="4456638"/>
            <a:ext cx="914400" cy="476250"/>
          </a:xfrm>
          <a:prstGeom prst="rect">
            <a:avLst/>
          </a:prstGeom>
        </p:spPr>
      </p:pic>
    </p:spTree>
    <p:extLst>
      <p:ext uri="{BB962C8B-B14F-4D97-AF65-F5344CB8AC3E}">
        <p14:creationId xmlns:p14="http://schemas.microsoft.com/office/powerpoint/2010/main" val="16308722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reaker Re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1C8F40-EFD0-F746-98A2-9D40741DFB9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78228" y="4456638"/>
            <a:ext cx="1219753" cy="479404"/>
          </a:xfrm>
          <a:prstGeom prst="rect">
            <a:avLst/>
          </a:prstGeom>
        </p:spPr>
      </p:pic>
      <p:sp>
        <p:nvSpPr>
          <p:cNvPr id="6" name="Title 5">
            <a:extLst>
              <a:ext uri="{FF2B5EF4-FFF2-40B4-BE49-F238E27FC236}">
                <a16:creationId xmlns:a16="http://schemas.microsoft.com/office/drawing/2014/main" id="{6C990DE6-C41C-3047-B3C3-EA68B262AE60}"/>
              </a:ext>
            </a:extLst>
          </p:cNvPr>
          <p:cNvSpPr>
            <a:spLocks noGrp="1"/>
          </p:cNvSpPr>
          <p:nvPr>
            <p:ph type="title"/>
          </p:nvPr>
        </p:nvSpPr>
        <p:spPr>
          <a:xfrm>
            <a:off x="628650" y="2074666"/>
            <a:ext cx="7886700" cy="994172"/>
          </a:xfrm>
        </p:spPr>
        <p:txBody>
          <a:bodyPr/>
          <a:lstStyle>
            <a:lvl1pPr algn="ctr">
              <a:defRPr>
                <a:solidFill>
                  <a:schemeClr val="tx2"/>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0ABAECA6-6D6B-3742-B0E7-91FDEE97FB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122074" y="4701540"/>
            <a:ext cx="1669126" cy="100330"/>
          </a:xfrm>
          <a:prstGeom prst="rect">
            <a:avLst/>
          </a:prstGeom>
        </p:spPr>
      </p:pic>
      <p:pic>
        <p:nvPicPr>
          <p:cNvPr id="8" name="Picture 7">
            <a:extLst>
              <a:ext uri="{FF2B5EF4-FFF2-40B4-BE49-F238E27FC236}">
                <a16:creationId xmlns:a16="http://schemas.microsoft.com/office/drawing/2014/main" id="{17328CB4-6E30-7246-BCCE-34C6D9533C1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2800" y="4456638"/>
            <a:ext cx="914400" cy="476250"/>
          </a:xfrm>
          <a:prstGeom prst="rect">
            <a:avLst/>
          </a:prstGeom>
        </p:spPr>
      </p:pic>
    </p:spTree>
    <p:extLst>
      <p:ext uri="{BB962C8B-B14F-4D97-AF65-F5344CB8AC3E}">
        <p14:creationId xmlns:p14="http://schemas.microsoft.com/office/powerpoint/2010/main" val="215642300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01">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5" name="Picture 4">
            <a:extLst>
              <a:ext uri="{FF2B5EF4-FFF2-40B4-BE49-F238E27FC236}">
                <a16:creationId xmlns:a16="http://schemas.microsoft.com/office/drawing/2014/main" id="{7F397716-E1A3-F344-83E3-51C41B2E8CF4}"/>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0" y="1"/>
            <a:ext cx="4027574" cy="5143500"/>
          </a:xfrm>
          <a:prstGeom prst="rect">
            <a:avLst/>
          </a:prstGeom>
        </p:spPr>
      </p:pic>
    </p:spTree>
    <p:extLst>
      <p:ext uri="{BB962C8B-B14F-4D97-AF65-F5344CB8AC3E}">
        <p14:creationId xmlns:p14="http://schemas.microsoft.com/office/powerpoint/2010/main" val="295965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reaker 01">
    <p:bg>
      <p:bgPr>
        <a:solidFill>
          <a:srgbClr val="BE7BB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5" name="Picture 4">
            <a:extLst>
              <a:ext uri="{FF2B5EF4-FFF2-40B4-BE49-F238E27FC236}">
                <a16:creationId xmlns:a16="http://schemas.microsoft.com/office/drawing/2014/main" id="{7F397716-E1A3-F344-83E3-51C41B2E8CF4}"/>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0" y="0"/>
            <a:ext cx="3816000" cy="5143500"/>
          </a:xfrm>
          <a:prstGeom prst="rect">
            <a:avLst/>
          </a:prstGeom>
        </p:spPr>
      </p:pic>
    </p:spTree>
    <p:extLst>
      <p:ext uri="{BB962C8B-B14F-4D97-AF65-F5344CB8AC3E}">
        <p14:creationId xmlns:p14="http://schemas.microsoft.com/office/powerpoint/2010/main" val="234477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reaker 01">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7BA8-BAA2-9244-A29C-878E73A711CC}"/>
              </a:ext>
            </a:extLst>
          </p:cNvPr>
          <p:cNvSpPr>
            <a:spLocks noGrp="1"/>
          </p:cNvSpPr>
          <p:nvPr>
            <p:ph type="title"/>
          </p:nvPr>
        </p:nvSpPr>
        <p:spPr>
          <a:xfrm>
            <a:off x="4424082" y="363842"/>
            <a:ext cx="4091268" cy="4415817"/>
          </a:xfrm>
        </p:spPr>
        <p:txBody>
          <a:bodyPr/>
          <a:lstStyle>
            <a:lvl1pPr algn="r">
              <a:defRPr>
                <a:solidFill>
                  <a:schemeClr val="bg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A731249-95CD-0B4F-818B-11788BADA3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848204" y="4624655"/>
            <a:ext cx="1667146" cy="100211"/>
          </a:xfrm>
          <a:prstGeom prst="rect">
            <a:avLst/>
          </a:prstGeom>
        </p:spPr>
      </p:pic>
      <p:pic>
        <p:nvPicPr>
          <p:cNvPr id="7" name="Picture 6">
            <a:extLst>
              <a:ext uri="{FF2B5EF4-FFF2-40B4-BE49-F238E27FC236}">
                <a16:creationId xmlns:a16="http://schemas.microsoft.com/office/drawing/2014/main" id="{32CFB725-8085-AB45-A712-A9392723D50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6000" y="4456638"/>
            <a:ext cx="914400" cy="476250"/>
          </a:xfrm>
          <a:prstGeom prst="rect">
            <a:avLst/>
          </a:prstGeom>
        </p:spPr>
      </p:pic>
      <p:pic>
        <p:nvPicPr>
          <p:cNvPr id="3" name="Picture 2">
            <a:extLst>
              <a:ext uri="{FF2B5EF4-FFF2-40B4-BE49-F238E27FC236}">
                <a16:creationId xmlns:a16="http://schemas.microsoft.com/office/drawing/2014/main" id="{AD629402-AB7E-7646-93B3-FB071B22DE0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3983908" cy="5143500"/>
          </a:xfrm>
          <a:prstGeom prst="rect">
            <a:avLst/>
          </a:prstGeom>
        </p:spPr>
      </p:pic>
    </p:spTree>
    <p:extLst>
      <p:ext uri="{BB962C8B-B14F-4D97-AF65-F5344CB8AC3E}">
        <p14:creationId xmlns:p14="http://schemas.microsoft.com/office/powerpoint/2010/main" val="373353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73844"/>
            <a:ext cx="8266176" cy="997200"/>
          </a:xfrm>
          <a:prstGeom prst="rect">
            <a:avLst/>
          </a:prstGeom>
        </p:spPr>
        <p:txBody>
          <a:bodyPr vert="horz" lIns="0" tIns="0" rIns="0" bIns="0" rtlCol="0" anchor="ctr">
            <a:normAutofit/>
          </a:body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69EE97DE-3CB5-CC4D-A09C-8898E9C65A7E}"/>
              </a:ext>
            </a:extLst>
          </p:cNvPr>
          <p:cNvSpPr>
            <a:spLocks noGrp="1"/>
          </p:cNvSpPr>
          <p:nvPr>
            <p:ph type="body" idx="1"/>
          </p:nvPr>
        </p:nvSpPr>
        <p:spPr>
          <a:xfrm>
            <a:off x="475488" y="1463039"/>
            <a:ext cx="8266176" cy="316928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1907749"/>
      </p:ext>
    </p:extLst>
  </p:cSld>
  <p:clrMap bg1="lt1" tx1="dk1" bg2="lt2" tx2="dk2" accent1="accent1" accent2="accent2" accent3="accent3" accent4="accent4" accent5="accent5" accent6="accent6" hlink="hlink" folHlink="folHlink"/>
  <p:sldLayoutIdLst>
    <p:sldLayoutId id="2147483698" r:id="rId1"/>
    <p:sldLayoutId id="2147483685" r:id="rId2"/>
    <p:sldLayoutId id="2147483687" r:id="rId3"/>
    <p:sldLayoutId id="2147483688" r:id="rId4"/>
    <p:sldLayoutId id="2147483679" r:id="rId5"/>
    <p:sldLayoutId id="2147483699" r:id="rId6"/>
    <p:sldLayoutId id="214748367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666" r:id="rId16"/>
    <p:sldLayoutId id="2147483701" r:id="rId17"/>
  </p:sldLayoutIdLst>
  <p:txStyles>
    <p:titleStyle>
      <a:lvl1pPr algn="l" defTabSz="685800" rtl="0" eaLnBrk="1" latinLnBrk="0" hangingPunct="1">
        <a:lnSpc>
          <a:spcPct val="90000"/>
        </a:lnSpc>
        <a:spcBef>
          <a:spcPct val="0"/>
        </a:spcBef>
        <a:buNone/>
        <a:defRPr sz="3300" b="1" i="0" kern="1200">
          <a:solidFill>
            <a:schemeClr val="tx2"/>
          </a:solidFill>
          <a:latin typeface="Century Gothic" panose="020B050202020202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a:solidFill>
            <a:schemeClr val="tx1"/>
          </a:solidFill>
          <a:latin typeface="+mn-lt"/>
          <a:ea typeface="+mn-ea"/>
          <a:cs typeface="+mn-cs"/>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tx2"/>
          </a:solidFill>
          <a:latin typeface="+mn-lt"/>
          <a:ea typeface="+mn-ea"/>
          <a:cs typeface="+mn-cs"/>
        </a:defRPr>
      </a:lvl2pPr>
      <a:lvl3pPr marL="230400" marR="0" indent="-228600" algn="l" defTabSz="914400" rtl="0" eaLnBrk="1" fontAlgn="auto" latinLnBrk="0" hangingPunct="1">
        <a:lnSpc>
          <a:spcPct val="90000"/>
        </a:lnSpc>
        <a:spcBef>
          <a:spcPts val="500"/>
        </a:spcBef>
        <a:spcAft>
          <a:spcPts val="0"/>
        </a:spcAft>
        <a:buClr>
          <a:srgbClr val="FF4745"/>
        </a:buClr>
        <a:buSzTx/>
        <a:buFont typeface="Arial" panose="020B0604020202020204" pitchFamily="34" charset="0"/>
        <a:buChar char="•"/>
        <a:tabLst/>
        <a:defRPr sz="1500" kern="1200">
          <a:solidFill>
            <a:schemeClr val="tx1"/>
          </a:solidFill>
          <a:latin typeface="+mn-lt"/>
          <a:ea typeface="+mn-ea"/>
          <a:cs typeface="+mn-cs"/>
        </a:defRPr>
      </a:lvl3pPr>
      <a:lvl4pPr marL="460800" marR="0" indent="-230400" algn="l" defTabSz="914400" rtl="0" eaLnBrk="1" fontAlgn="auto" latinLnBrk="0" hangingPunct="1">
        <a:lnSpc>
          <a:spcPct val="90000"/>
        </a:lnSpc>
        <a:spcBef>
          <a:spcPts val="500"/>
        </a:spcBef>
        <a:spcAft>
          <a:spcPts val="0"/>
        </a:spcAft>
        <a:buClr>
          <a:srgbClr val="414141"/>
        </a:buClr>
        <a:buSzTx/>
        <a:buFont typeface="System Font"/>
        <a:buChar char="–"/>
        <a:tabLst/>
        <a:defRPr sz="1350" kern="1200">
          <a:solidFill>
            <a:schemeClr val="tx1"/>
          </a:solidFill>
          <a:latin typeface="+mn-lt"/>
          <a:ea typeface="+mn-ea"/>
          <a:cs typeface="+mn-cs"/>
        </a:defRPr>
      </a:lvl4pPr>
      <a:lvl5pPr marL="0" marR="0" indent="0" algn="l" defTabSz="914400" rtl="0" eaLnBrk="1" fontAlgn="auto" latinLnBrk="0" hangingPunct="1">
        <a:lnSpc>
          <a:spcPct val="90000"/>
        </a:lnSpc>
        <a:spcBef>
          <a:spcPts val="1500"/>
        </a:spcBef>
        <a:spcAft>
          <a:spcPts val="1500"/>
        </a:spcAft>
        <a:buClrTx/>
        <a:buSzTx/>
        <a:buFont typeface="Arial" panose="020B0604020202020204" pitchFamily="34" charset="0"/>
        <a:buNone/>
        <a:tabLst/>
        <a:defRPr sz="3000" b="1" i="0" kern="1200">
          <a:solidFill>
            <a:schemeClr val="tx2"/>
          </a:solidFill>
          <a:latin typeface="Constantia" panose="0203060205030603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jerseycollegeforgirls.com/pages/about-jcg/our-policies-and-procedure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jerseycollegeforgirls.com/pages/Keepingchildrensafe/who-can-i-talk-college#:~:text=If%20you%20have%20any%20comments,Fiona%20Daniels%20are%20also%20available." TargetMode="External"/><Relationship Id="rId2" Type="http://schemas.openxmlformats.org/officeDocument/2006/relationships/hyperlink" Target="https://jerseycollegeforgirls.com/pages/jcg-life/counselling-service-information-students" TargetMode="External"/><Relationship Id="rId1" Type="http://schemas.openxmlformats.org/officeDocument/2006/relationships/slideLayout" Target="../slideLayouts/slideLayout4.xml"/><Relationship Id="rId4" Type="http://schemas.openxmlformats.org/officeDocument/2006/relationships/hyperlink" Target="https://jerseycollegeforgirls.com/pages/Keepingchildrensafe/support-outside-schoo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62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3F11-72C0-4191-B19A-6BAD77A5679B}"/>
              </a:ext>
            </a:extLst>
          </p:cNvPr>
          <p:cNvSpPr>
            <a:spLocks noGrp="1"/>
          </p:cNvSpPr>
          <p:nvPr>
            <p:ph type="title"/>
          </p:nvPr>
        </p:nvSpPr>
        <p:spPr/>
        <p:txBody>
          <a:bodyPr/>
          <a:lstStyle/>
          <a:p>
            <a:r>
              <a:rPr lang="en-GB" dirty="0">
                <a:latin typeface="Century Gothic"/>
              </a:rPr>
              <a:t>What would happen next</a:t>
            </a:r>
            <a:endParaRPr lang="en-GB" dirty="0"/>
          </a:p>
        </p:txBody>
      </p:sp>
      <p:sp>
        <p:nvSpPr>
          <p:cNvPr id="3" name="Content Placeholder 2">
            <a:extLst>
              <a:ext uri="{FF2B5EF4-FFF2-40B4-BE49-F238E27FC236}">
                <a16:creationId xmlns:a16="http://schemas.microsoft.com/office/drawing/2014/main" id="{D61FBE6B-F1DE-416E-9723-056E377708D6}"/>
              </a:ext>
            </a:extLst>
          </p:cNvPr>
          <p:cNvSpPr>
            <a:spLocks noGrp="1"/>
          </p:cNvSpPr>
          <p:nvPr>
            <p:ph sz="quarter" idx="10"/>
          </p:nvPr>
        </p:nvSpPr>
        <p:spPr/>
        <p:txBody>
          <a:bodyPr vert="horz" lIns="0" tIns="0" rIns="0" bIns="0" rtlCol="0" anchor="t">
            <a:normAutofit/>
          </a:bodyPr>
          <a:lstStyle/>
          <a:p>
            <a:pPr marL="285750" indent="-285750">
              <a:buChar char="•"/>
            </a:pPr>
            <a:r>
              <a:rPr lang="en-GB" dirty="0"/>
              <a:t>If we have reason to be concerned about your safety, we will always act in your best interests and we will always talk to you about the steps we need to take in order to keep you safe</a:t>
            </a:r>
          </a:p>
          <a:p>
            <a:pPr marL="285750" indent="-285750">
              <a:buChar char="•"/>
            </a:pPr>
            <a:r>
              <a:rPr lang="en-GB" dirty="0"/>
              <a:t>Your welfare will be the priority, and you will always remain at the centre of the process; a member of staff will speak to you about anything we need to do to support you </a:t>
            </a:r>
          </a:p>
        </p:txBody>
      </p:sp>
    </p:spTree>
    <p:extLst>
      <p:ext uri="{BB962C8B-B14F-4D97-AF65-F5344CB8AC3E}">
        <p14:creationId xmlns:p14="http://schemas.microsoft.com/office/powerpoint/2010/main" val="77414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7970-D10B-48BC-A95F-C78C6D6EA801}"/>
              </a:ext>
            </a:extLst>
          </p:cNvPr>
          <p:cNvSpPr>
            <a:spLocks noGrp="1"/>
          </p:cNvSpPr>
          <p:nvPr>
            <p:ph type="title"/>
          </p:nvPr>
        </p:nvSpPr>
        <p:spPr/>
        <p:txBody>
          <a:bodyPr/>
          <a:lstStyle/>
          <a:p>
            <a:r>
              <a:rPr lang="en-GB" dirty="0">
                <a:latin typeface="Century Gothic"/>
              </a:rPr>
              <a:t>The full policy</a:t>
            </a:r>
            <a:endParaRPr lang="en-GB" dirty="0"/>
          </a:p>
        </p:txBody>
      </p:sp>
      <p:sp>
        <p:nvSpPr>
          <p:cNvPr id="3" name="Content Placeholder 2">
            <a:extLst>
              <a:ext uri="{FF2B5EF4-FFF2-40B4-BE49-F238E27FC236}">
                <a16:creationId xmlns:a16="http://schemas.microsoft.com/office/drawing/2014/main" id="{F8860602-B4B4-4C19-9C55-A2E52624E385}"/>
              </a:ext>
            </a:extLst>
          </p:cNvPr>
          <p:cNvSpPr>
            <a:spLocks noGrp="1"/>
          </p:cNvSpPr>
          <p:nvPr>
            <p:ph sz="quarter" idx="10"/>
          </p:nvPr>
        </p:nvSpPr>
        <p:spPr/>
        <p:txBody>
          <a:bodyPr vert="horz" lIns="0" tIns="0" rIns="0" bIns="0" rtlCol="0" anchor="t">
            <a:normAutofit/>
          </a:bodyPr>
          <a:lstStyle/>
          <a:p>
            <a:pPr marL="285750" indent="-285750">
              <a:buChar char="•"/>
            </a:pPr>
            <a:r>
              <a:rPr lang="en-GB" dirty="0"/>
              <a:t>The full policy is available through our website: </a:t>
            </a:r>
          </a:p>
          <a:p>
            <a:r>
              <a:rPr lang="en-GB" dirty="0">
                <a:ea typeface="+mn-lt"/>
                <a:cs typeface="+mn-lt"/>
                <a:hlinkClick r:id="rId2"/>
              </a:rPr>
              <a:t>https://jerseycollegeforgirls.com/pages/about-jcg/our-policies-and-procedures</a:t>
            </a:r>
            <a:endParaRPr lang="en-GB" dirty="0"/>
          </a:p>
          <a:p>
            <a:pPr marL="285750" indent="-285750">
              <a:buChar char="•"/>
            </a:pPr>
            <a:r>
              <a:rPr lang="en-GB" dirty="0">
                <a:ea typeface="+mn-lt"/>
                <a:cs typeface="+mn-lt"/>
              </a:rPr>
              <a:t>The policy is reviewed every year; if you think there is something missing from the policy, which should be included, please speak to Mr Milner </a:t>
            </a:r>
          </a:p>
          <a:p>
            <a:pPr marL="285750" indent="-285750">
              <a:buChar char="•"/>
            </a:pPr>
            <a:r>
              <a:rPr lang="en-GB" dirty="0">
                <a:ea typeface="+mn-lt"/>
                <a:cs typeface="+mn-lt"/>
              </a:rPr>
              <a:t>Thank you for reading the student version of this policy: keeping you safe is the most important thing we do at College </a:t>
            </a:r>
          </a:p>
        </p:txBody>
      </p:sp>
    </p:spTree>
    <p:extLst>
      <p:ext uri="{BB962C8B-B14F-4D97-AF65-F5344CB8AC3E}">
        <p14:creationId xmlns:p14="http://schemas.microsoft.com/office/powerpoint/2010/main" val="311017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34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481D-B6FB-C544-AE7D-E165A3D86225}"/>
              </a:ext>
            </a:extLst>
          </p:cNvPr>
          <p:cNvSpPr>
            <a:spLocks noGrp="1"/>
          </p:cNvSpPr>
          <p:nvPr>
            <p:ph type="ctrTitle"/>
          </p:nvPr>
        </p:nvSpPr>
        <p:spPr/>
        <p:txBody>
          <a:bodyPr/>
          <a:lstStyle/>
          <a:p>
            <a:r>
              <a:rPr lang="en-US" dirty="0">
                <a:latin typeface="+mj-lt"/>
              </a:rPr>
              <a:t>Child Protection and Safeguarding Policy</a:t>
            </a:r>
          </a:p>
        </p:txBody>
      </p:sp>
      <p:sp>
        <p:nvSpPr>
          <p:cNvPr id="3" name="Subtitle 2">
            <a:extLst>
              <a:ext uri="{FF2B5EF4-FFF2-40B4-BE49-F238E27FC236}">
                <a16:creationId xmlns:a16="http://schemas.microsoft.com/office/drawing/2014/main" id="{A614F194-F2BA-724D-B99F-9BFA5E43D432}"/>
              </a:ext>
            </a:extLst>
          </p:cNvPr>
          <p:cNvSpPr>
            <a:spLocks noGrp="1"/>
          </p:cNvSpPr>
          <p:nvPr>
            <p:ph type="subTitle" idx="1"/>
          </p:nvPr>
        </p:nvSpPr>
        <p:spPr>
          <a:xfrm>
            <a:off x="628650" y="3059906"/>
            <a:ext cx="7886700" cy="1241822"/>
          </a:xfrm>
        </p:spPr>
        <p:txBody>
          <a:bodyPr vert="horz" lIns="0" tIns="0" rIns="0" bIns="0" rtlCol="0" anchor="t">
            <a:normAutofit/>
          </a:bodyPr>
          <a:lstStyle/>
          <a:p>
            <a:r>
              <a:rPr lang="en-US" dirty="0"/>
              <a:t>Student Version: 2025-2026</a:t>
            </a:r>
          </a:p>
        </p:txBody>
      </p:sp>
    </p:spTree>
    <p:extLst>
      <p:ext uri="{BB962C8B-B14F-4D97-AF65-F5344CB8AC3E}">
        <p14:creationId xmlns:p14="http://schemas.microsoft.com/office/powerpoint/2010/main" val="119258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3747F-DFAA-43F5-A784-8175A6747F1A}"/>
              </a:ext>
            </a:extLst>
          </p:cNvPr>
          <p:cNvSpPr>
            <a:spLocks noGrp="1"/>
          </p:cNvSpPr>
          <p:nvPr>
            <p:ph type="title"/>
          </p:nvPr>
        </p:nvSpPr>
        <p:spPr/>
        <p:txBody>
          <a:bodyPr/>
          <a:lstStyle/>
          <a:p>
            <a:r>
              <a:rPr lang="en-GB" dirty="0">
                <a:latin typeface="Century Gothic"/>
              </a:rPr>
              <a:t>We have this policy because we want to help all our students to be:</a:t>
            </a:r>
            <a:endParaRPr lang="en-GB" dirty="0"/>
          </a:p>
        </p:txBody>
      </p:sp>
      <p:sp>
        <p:nvSpPr>
          <p:cNvPr id="3" name="Content Placeholder 2">
            <a:extLst>
              <a:ext uri="{FF2B5EF4-FFF2-40B4-BE49-F238E27FC236}">
                <a16:creationId xmlns:a16="http://schemas.microsoft.com/office/drawing/2014/main" id="{70233639-F184-4153-AC08-F39D627FA120}"/>
              </a:ext>
            </a:extLst>
          </p:cNvPr>
          <p:cNvSpPr>
            <a:spLocks noGrp="1"/>
          </p:cNvSpPr>
          <p:nvPr>
            <p:ph sz="quarter" idx="10"/>
          </p:nvPr>
        </p:nvSpPr>
        <p:spPr/>
        <p:txBody>
          <a:bodyPr vert="horz" lIns="0" tIns="0" rIns="0" bIns="0" rtlCol="0" anchor="t">
            <a:normAutofit/>
          </a:bodyPr>
          <a:lstStyle/>
          <a:p>
            <a:pPr algn="just">
              <a:buFont typeface="Arial"/>
              <a:buChar char="•"/>
            </a:pPr>
            <a:r>
              <a:rPr lang="en-GB" dirty="0">
                <a:solidFill>
                  <a:srgbClr val="000000"/>
                </a:solidFill>
                <a:latin typeface="Century Gothic"/>
                <a:ea typeface="Calibri"/>
                <a:cs typeface="Calibri"/>
              </a:rPr>
              <a:t>     safe;</a:t>
            </a:r>
          </a:p>
          <a:p>
            <a:pPr algn="just">
              <a:buFont typeface="Arial"/>
              <a:buChar char="•"/>
            </a:pPr>
            <a:r>
              <a:rPr lang="en-GB" dirty="0">
                <a:solidFill>
                  <a:srgbClr val="000000"/>
                </a:solidFill>
                <a:latin typeface="Century Gothic"/>
                <a:ea typeface="Calibri"/>
                <a:cs typeface="Calibri"/>
              </a:rPr>
              <a:t>     healthy;</a:t>
            </a:r>
          </a:p>
          <a:p>
            <a:pPr algn="just">
              <a:buFont typeface="Arial"/>
              <a:buChar char="•"/>
            </a:pPr>
            <a:r>
              <a:rPr lang="en-GB" dirty="0">
                <a:solidFill>
                  <a:srgbClr val="000000"/>
                </a:solidFill>
                <a:latin typeface="Century Gothic"/>
                <a:ea typeface="Calibri"/>
                <a:cs typeface="Calibri"/>
              </a:rPr>
              <a:t>     achieving;</a:t>
            </a:r>
          </a:p>
          <a:p>
            <a:pPr algn="just">
              <a:buFont typeface="Arial"/>
              <a:buChar char="•"/>
            </a:pPr>
            <a:r>
              <a:rPr lang="en-GB" dirty="0">
                <a:solidFill>
                  <a:srgbClr val="000000"/>
                </a:solidFill>
                <a:latin typeface="Century Gothic"/>
                <a:ea typeface="Calibri"/>
                <a:cs typeface="Calibri"/>
              </a:rPr>
              <a:t>     nurtured;</a:t>
            </a:r>
          </a:p>
          <a:p>
            <a:pPr algn="just">
              <a:buFont typeface="Arial"/>
              <a:buChar char="•"/>
            </a:pPr>
            <a:r>
              <a:rPr lang="en-GB" dirty="0">
                <a:solidFill>
                  <a:srgbClr val="000000"/>
                </a:solidFill>
                <a:latin typeface="Century Gothic"/>
                <a:ea typeface="Calibri"/>
                <a:cs typeface="Calibri"/>
              </a:rPr>
              <a:t>     active;</a:t>
            </a:r>
          </a:p>
          <a:p>
            <a:pPr algn="just">
              <a:buFont typeface="Arial"/>
              <a:buChar char="•"/>
            </a:pPr>
            <a:r>
              <a:rPr lang="en-GB" dirty="0">
                <a:solidFill>
                  <a:srgbClr val="000000"/>
                </a:solidFill>
                <a:latin typeface="Century Gothic"/>
                <a:ea typeface="Calibri"/>
                <a:cs typeface="Calibri"/>
              </a:rPr>
              <a:t>     respected;</a:t>
            </a:r>
          </a:p>
          <a:p>
            <a:pPr algn="just">
              <a:buFont typeface="Arial"/>
              <a:buChar char="•"/>
            </a:pPr>
            <a:r>
              <a:rPr lang="en-GB" dirty="0">
                <a:solidFill>
                  <a:srgbClr val="000000"/>
                </a:solidFill>
                <a:latin typeface="Century Gothic"/>
                <a:ea typeface="Calibri"/>
                <a:cs typeface="Calibri"/>
              </a:rPr>
              <a:t>     responsible; and</a:t>
            </a:r>
          </a:p>
          <a:p>
            <a:pPr algn="just">
              <a:buFont typeface="Arial"/>
              <a:buChar char="•"/>
            </a:pPr>
            <a:r>
              <a:rPr lang="en-GB" dirty="0">
                <a:solidFill>
                  <a:srgbClr val="000000"/>
                </a:solidFill>
                <a:latin typeface="Century Gothic"/>
                <a:ea typeface="Calibri"/>
                <a:cs typeface="Calibri"/>
              </a:rPr>
              <a:t>     included.</a:t>
            </a:r>
          </a:p>
          <a:p>
            <a:pPr marL="285750" indent="-285750" algn="just">
              <a:buFont typeface="Symbol"/>
              <a:buChar char="•"/>
            </a:pPr>
            <a:endParaRPr lang="en-GB" sz="3200" dirty="0">
              <a:ea typeface="+mn-lt"/>
              <a:cs typeface="+mn-lt"/>
            </a:endParaRPr>
          </a:p>
          <a:p>
            <a:pPr algn="just"/>
            <a:endParaRPr lang="en-GB" sz="3200" dirty="0">
              <a:ea typeface="+mn-lt"/>
              <a:cs typeface="+mn-lt"/>
            </a:endParaRPr>
          </a:p>
          <a:p>
            <a:endParaRPr lang="en-GB" sz="3200" dirty="0"/>
          </a:p>
        </p:txBody>
      </p:sp>
    </p:spTree>
    <p:extLst>
      <p:ext uri="{BB962C8B-B14F-4D97-AF65-F5344CB8AC3E}">
        <p14:creationId xmlns:p14="http://schemas.microsoft.com/office/powerpoint/2010/main" val="177937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8A28-80D1-4A52-B997-05DCEF4062F8}"/>
              </a:ext>
            </a:extLst>
          </p:cNvPr>
          <p:cNvSpPr>
            <a:spLocks noGrp="1"/>
          </p:cNvSpPr>
          <p:nvPr>
            <p:ph type="title"/>
          </p:nvPr>
        </p:nvSpPr>
        <p:spPr/>
        <p:txBody>
          <a:bodyPr/>
          <a:lstStyle/>
          <a:p>
            <a:r>
              <a:rPr lang="en-GB" dirty="0">
                <a:latin typeface="Century Gothic"/>
              </a:rPr>
              <a:t>Principles of the policy</a:t>
            </a:r>
            <a:endParaRPr lang="en-GB" dirty="0"/>
          </a:p>
        </p:txBody>
      </p:sp>
      <p:sp>
        <p:nvSpPr>
          <p:cNvPr id="3" name="Content Placeholder 2">
            <a:extLst>
              <a:ext uri="{FF2B5EF4-FFF2-40B4-BE49-F238E27FC236}">
                <a16:creationId xmlns:a16="http://schemas.microsoft.com/office/drawing/2014/main" id="{EA50FDB2-4C86-4237-B7C3-39D379563C74}"/>
              </a:ext>
            </a:extLst>
          </p:cNvPr>
          <p:cNvSpPr>
            <a:spLocks noGrp="1"/>
          </p:cNvSpPr>
          <p:nvPr>
            <p:ph sz="quarter" idx="10"/>
          </p:nvPr>
        </p:nvSpPr>
        <p:spPr/>
        <p:txBody>
          <a:bodyPr vert="horz" lIns="0" tIns="0" rIns="0" bIns="0" rtlCol="0" anchor="t">
            <a:noAutofit/>
          </a:bodyPr>
          <a:lstStyle/>
          <a:p>
            <a:pPr algn="just"/>
            <a:r>
              <a:rPr lang="en-GB" sz="1200" dirty="0">
                <a:ea typeface="+mn-lt"/>
                <a:cs typeface="+mn-lt"/>
              </a:rPr>
              <a:t>One of JCG’s core values is belong; we think that being safe, and feeling safe, is integral to your sense of belonging. It is this foundation of safety and belonging that allows you to aspire, inquire and excel. </a:t>
            </a:r>
            <a:endParaRPr lang="en-US" dirty="0"/>
          </a:p>
          <a:p>
            <a:pPr algn="just"/>
            <a:endParaRPr lang="en-GB" sz="1200" dirty="0">
              <a:solidFill>
                <a:srgbClr val="414141"/>
              </a:solidFill>
              <a:ea typeface="+mn-lt"/>
              <a:cs typeface="+mn-lt"/>
            </a:endParaRPr>
          </a:p>
          <a:p>
            <a:pPr algn="just"/>
            <a:r>
              <a:rPr lang="en-US" sz="1200" dirty="0">
                <a:ea typeface="+mn-lt"/>
                <a:cs typeface="+mn-lt"/>
              </a:rPr>
              <a:t>Safeguarding and promoting the welfare of children is defined for the purposes of this policy as:   </a:t>
            </a:r>
            <a:endParaRPr lang="en-GB" sz="1200" dirty="0">
              <a:ea typeface="+mn-lt"/>
              <a:cs typeface="+mn-lt"/>
            </a:endParaRPr>
          </a:p>
          <a:p>
            <a:pPr marL="285750" indent="-285750" algn="just">
              <a:buFont typeface="Arial"/>
              <a:buChar char="•"/>
            </a:pPr>
            <a:r>
              <a:rPr lang="en-US" sz="1200" dirty="0">
                <a:ea typeface="+mn-lt"/>
                <a:cs typeface="+mn-lt"/>
              </a:rPr>
              <a:t>protecting children from maltreatment  </a:t>
            </a:r>
            <a:endParaRPr lang="en-GB" sz="1200" dirty="0">
              <a:ea typeface="+mn-lt"/>
              <a:cs typeface="+mn-lt"/>
            </a:endParaRPr>
          </a:p>
          <a:p>
            <a:pPr marL="285750" indent="-285750" algn="just">
              <a:buFont typeface="Arial"/>
              <a:buChar char="•"/>
            </a:pPr>
            <a:r>
              <a:rPr lang="en-US" sz="1200" dirty="0">
                <a:ea typeface="+mn-lt"/>
                <a:cs typeface="+mn-lt"/>
              </a:rPr>
              <a:t>preventing impairment of children’s mental and physical health or development  </a:t>
            </a:r>
            <a:endParaRPr lang="en-GB" sz="1200" dirty="0">
              <a:ea typeface="+mn-lt"/>
              <a:cs typeface="+mn-lt"/>
            </a:endParaRPr>
          </a:p>
          <a:p>
            <a:pPr marL="285750" indent="-285750" algn="just">
              <a:buFont typeface="Arial"/>
              <a:buChar char="•"/>
            </a:pPr>
            <a:r>
              <a:rPr lang="en-US" sz="1200" dirty="0">
                <a:ea typeface="+mn-lt"/>
                <a:cs typeface="+mn-lt"/>
              </a:rPr>
              <a:t>ensuring that children grow up in circumstances consistent with the provision of safe and effective care </a:t>
            </a:r>
            <a:endParaRPr lang="en-GB" sz="1200" dirty="0">
              <a:ea typeface="+mn-lt"/>
              <a:cs typeface="+mn-lt"/>
            </a:endParaRPr>
          </a:p>
          <a:p>
            <a:pPr marL="285750" indent="-285750" algn="just">
              <a:buFont typeface="Arial"/>
              <a:buChar char="•"/>
            </a:pPr>
            <a:r>
              <a:rPr lang="en-US" sz="1200" dirty="0">
                <a:ea typeface="+mn-lt"/>
                <a:cs typeface="+mn-lt"/>
              </a:rPr>
              <a:t>taking action to enable all children to have the best outcomes</a:t>
            </a:r>
          </a:p>
          <a:p>
            <a:pPr algn="just"/>
            <a:endParaRPr lang="en-GB" sz="1200" dirty="0">
              <a:ea typeface="+mn-lt"/>
              <a:cs typeface="+mn-lt"/>
            </a:endParaRPr>
          </a:p>
          <a:p>
            <a:pPr algn="just"/>
            <a:endParaRPr lang="en-GB" sz="1200" dirty="0">
              <a:ea typeface="+mn-lt"/>
              <a:cs typeface="+mn-lt"/>
            </a:endParaRPr>
          </a:p>
          <a:p>
            <a:pPr algn="just"/>
            <a:r>
              <a:rPr lang="en-GB" sz="1200" dirty="0">
                <a:ea typeface="+mn-lt"/>
                <a:cs typeface="+mn-lt"/>
              </a:rPr>
              <a:t>Children includes everyone under the age of 18.</a:t>
            </a:r>
          </a:p>
          <a:p>
            <a:pPr algn="just"/>
            <a:endParaRPr lang="en-GB" sz="1100" dirty="0">
              <a:solidFill>
                <a:srgbClr val="000000"/>
              </a:solidFill>
              <a:ea typeface="+mn-lt"/>
              <a:cs typeface="+mn-lt"/>
            </a:endParaRPr>
          </a:p>
          <a:p>
            <a:pPr algn="just">
              <a:buFont typeface="Symbol"/>
            </a:pPr>
            <a:endParaRPr lang="en-GB" dirty="0"/>
          </a:p>
          <a:p>
            <a:endParaRPr lang="en-GB" dirty="0"/>
          </a:p>
        </p:txBody>
      </p:sp>
    </p:spTree>
    <p:extLst>
      <p:ext uri="{BB962C8B-B14F-4D97-AF65-F5344CB8AC3E}">
        <p14:creationId xmlns:p14="http://schemas.microsoft.com/office/powerpoint/2010/main" val="205327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E56F-F936-40E2-83B0-9B8DA8DA1275}"/>
              </a:ext>
            </a:extLst>
          </p:cNvPr>
          <p:cNvSpPr>
            <a:spLocks noGrp="1"/>
          </p:cNvSpPr>
          <p:nvPr>
            <p:ph type="title"/>
          </p:nvPr>
        </p:nvSpPr>
        <p:spPr>
          <a:xfrm>
            <a:off x="475488" y="309750"/>
            <a:ext cx="8266176" cy="997200"/>
          </a:xfrm>
        </p:spPr>
        <p:txBody>
          <a:bodyPr/>
          <a:lstStyle/>
          <a:p>
            <a:r>
              <a:rPr lang="en-GB" dirty="0">
                <a:latin typeface="Century Gothic"/>
              </a:rPr>
              <a:t>Child Abuse </a:t>
            </a:r>
            <a:br>
              <a:rPr lang="en-GB" dirty="0">
                <a:latin typeface="Century Gothic"/>
              </a:rPr>
            </a:br>
            <a:endParaRPr lang="en-GB" dirty="0"/>
          </a:p>
        </p:txBody>
      </p:sp>
      <p:sp>
        <p:nvSpPr>
          <p:cNvPr id="3" name="Content Placeholder 2">
            <a:extLst>
              <a:ext uri="{FF2B5EF4-FFF2-40B4-BE49-F238E27FC236}">
                <a16:creationId xmlns:a16="http://schemas.microsoft.com/office/drawing/2014/main" id="{B5774601-7C1A-49CA-9619-BBF05FBC5CF8}"/>
              </a:ext>
            </a:extLst>
          </p:cNvPr>
          <p:cNvSpPr>
            <a:spLocks noGrp="1"/>
          </p:cNvSpPr>
          <p:nvPr>
            <p:ph sz="quarter" idx="10"/>
          </p:nvPr>
        </p:nvSpPr>
        <p:spPr/>
        <p:txBody>
          <a:bodyPr vert="horz" lIns="0" tIns="0" rIns="0" bIns="0" rtlCol="0" anchor="t">
            <a:normAutofit/>
          </a:bodyPr>
          <a:lstStyle/>
          <a:p>
            <a:r>
              <a:rPr lang="en-GB" dirty="0"/>
              <a:t>A child is anyone under 18. Child abuse can take place when someone </a:t>
            </a:r>
            <a:r>
              <a:rPr lang="en-GB" dirty="0">
                <a:solidFill>
                  <a:srgbClr val="FF0000"/>
                </a:solidFill>
              </a:rPr>
              <a:t>causes harm or when someone fails to take action to prevent harm</a:t>
            </a:r>
            <a:r>
              <a:rPr lang="en-GB" dirty="0"/>
              <a:t>. </a:t>
            </a:r>
            <a:endParaRPr lang="en-US" dirty="0"/>
          </a:p>
          <a:p>
            <a:r>
              <a:rPr lang="en-GB" dirty="0"/>
              <a:t>Children can be abused by adults and by other children; abuse can happen in a family or community setting or elsewhere, and it can take place partly or wholly online.</a:t>
            </a:r>
            <a:endParaRPr lang="en-US"/>
          </a:p>
          <a:p>
            <a:endParaRPr lang="en-GB"/>
          </a:p>
          <a:p>
            <a:pPr marL="285750" indent="-285750">
              <a:buChar char="•"/>
            </a:pPr>
            <a:endParaRPr lang="en-GB" dirty="0"/>
          </a:p>
          <a:p>
            <a:endParaRPr lang="en-GB" dirty="0"/>
          </a:p>
          <a:p>
            <a:endParaRPr lang="en-GB" dirty="0"/>
          </a:p>
        </p:txBody>
      </p:sp>
    </p:spTree>
    <p:extLst>
      <p:ext uri="{BB962C8B-B14F-4D97-AF65-F5344CB8AC3E}">
        <p14:creationId xmlns:p14="http://schemas.microsoft.com/office/powerpoint/2010/main" val="360884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9A8C-8FE0-4DB1-A777-8D9AB33B8141}"/>
              </a:ext>
            </a:extLst>
          </p:cNvPr>
          <p:cNvSpPr>
            <a:spLocks noGrp="1"/>
          </p:cNvSpPr>
          <p:nvPr>
            <p:ph type="title"/>
          </p:nvPr>
        </p:nvSpPr>
        <p:spPr/>
        <p:txBody>
          <a:bodyPr/>
          <a:lstStyle/>
          <a:p>
            <a:r>
              <a:rPr lang="en-GB" dirty="0">
                <a:latin typeface="Century Gothic"/>
              </a:rPr>
              <a:t>Signs of Abuse</a:t>
            </a:r>
            <a:endParaRPr lang="en-GB" dirty="0"/>
          </a:p>
        </p:txBody>
      </p:sp>
      <p:sp>
        <p:nvSpPr>
          <p:cNvPr id="3" name="Content Placeholder 2">
            <a:extLst>
              <a:ext uri="{FF2B5EF4-FFF2-40B4-BE49-F238E27FC236}">
                <a16:creationId xmlns:a16="http://schemas.microsoft.com/office/drawing/2014/main" id="{37CEDDA3-FEF9-49FF-B78E-79DC5A89AD0C}"/>
              </a:ext>
            </a:extLst>
          </p:cNvPr>
          <p:cNvSpPr>
            <a:spLocks noGrp="1"/>
          </p:cNvSpPr>
          <p:nvPr>
            <p:ph sz="quarter" idx="10"/>
          </p:nvPr>
        </p:nvSpPr>
        <p:spPr/>
        <p:txBody>
          <a:bodyPr vert="horz" lIns="0" tIns="0" rIns="0" bIns="0" rtlCol="0" anchor="t">
            <a:normAutofit/>
          </a:bodyPr>
          <a:lstStyle/>
          <a:p>
            <a:endParaRPr lang="en-GB"/>
          </a:p>
          <a:p>
            <a:pPr marL="285750" indent="-285750">
              <a:buChar char="•"/>
            </a:pPr>
            <a:r>
              <a:rPr lang="en-GB" dirty="0"/>
              <a:t>There are many possible signs of abuse, and all staff at College are trained to spot these</a:t>
            </a:r>
          </a:p>
          <a:p>
            <a:pPr marL="285750" indent="-285750">
              <a:buChar char="•"/>
            </a:pPr>
            <a:r>
              <a:rPr lang="en-GB" dirty="0"/>
              <a:t>You might become concerned about a friend because they talk to you about something worrying or because you notice a </a:t>
            </a:r>
            <a:r>
              <a:rPr lang="en-GB" i="1" dirty="0"/>
              <a:t>change</a:t>
            </a:r>
            <a:r>
              <a:rPr lang="en-GB" dirty="0"/>
              <a:t> in their behaviour (you know what is 'normal' for your friends)</a:t>
            </a:r>
          </a:p>
          <a:p>
            <a:pPr marL="285750" indent="-285750">
              <a:buChar char="•"/>
            </a:pPr>
            <a:r>
              <a:rPr lang="en-GB" dirty="0"/>
              <a:t>If you are ever concerned about your own safety, or the safety of another student at College, </a:t>
            </a:r>
            <a:r>
              <a:rPr lang="en-GB" b="1" dirty="0"/>
              <a:t>we are here to help</a:t>
            </a:r>
            <a:endParaRPr lang="en-GB" dirty="0"/>
          </a:p>
        </p:txBody>
      </p:sp>
    </p:spTree>
    <p:extLst>
      <p:ext uri="{BB962C8B-B14F-4D97-AF65-F5344CB8AC3E}">
        <p14:creationId xmlns:p14="http://schemas.microsoft.com/office/powerpoint/2010/main" val="335019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68C6-C2D6-E368-7FE9-A72A41F6487F}"/>
              </a:ext>
            </a:extLst>
          </p:cNvPr>
          <p:cNvSpPr>
            <a:spLocks noGrp="1"/>
          </p:cNvSpPr>
          <p:nvPr>
            <p:ph type="title"/>
          </p:nvPr>
        </p:nvSpPr>
        <p:spPr/>
        <p:txBody>
          <a:bodyPr/>
          <a:lstStyle/>
          <a:p>
            <a:r>
              <a:rPr lang="en-GB" dirty="0">
                <a:latin typeface="Century Gothic"/>
              </a:rPr>
              <a:t>What to do if someone shares a concern with you</a:t>
            </a:r>
            <a:endParaRPr lang="en-GB" dirty="0"/>
          </a:p>
        </p:txBody>
      </p:sp>
      <p:sp>
        <p:nvSpPr>
          <p:cNvPr id="3" name="Content Placeholder 2">
            <a:extLst>
              <a:ext uri="{FF2B5EF4-FFF2-40B4-BE49-F238E27FC236}">
                <a16:creationId xmlns:a16="http://schemas.microsoft.com/office/drawing/2014/main" id="{87AA7018-6300-103D-A66D-C594D81588D9}"/>
              </a:ext>
            </a:extLst>
          </p:cNvPr>
          <p:cNvSpPr>
            <a:spLocks noGrp="1"/>
          </p:cNvSpPr>
          <p:nvPr>
            <p:ph sz="quarter" idx="10"/>
          </p:nvPr>
        </p:nvSpPr>
        <p:spPr/>
        <p:txBody>
          <a:bodyPr vert="horz" lIns="0" tIns="0" rIns="0" bIns="0" rtlCol="0" anchor="t">
            <a:normAutofit/>
          </a:bodyPr>
          <a:lstStyle/>
          <a:p>
            <a:endParaRPr lang="en-GB"/>
          </a:p>
          <a:p>
            <a:pPr marL="285750" indent="-285750">
              <a:buChar char="•"/>
            </a:pPr>
            <a:r>
              <a:rPr lang="en-GB" dirty="0"/>
              <a:t>Listen (without judgement)</a:t>
            </a:r>
          </a:p>
          <a:p>
            <a:pPr marL="285750" indent="-285750">
              <a:buChar char="•"/>
            </a:pPr>
            <a:r>
              <a:rPr lang="en-GB" dirty="0"/>
              <a:t>Signpost support and pass on your concern (see next section)</a:t>
            </a:r>
          </a:p>
          <a:p>
            <a:pPr marL="285750" indent="-285750">
              <a:buChar char="•"/>
            </a:pPr>
            <a:r>
              <a:rPr lang="en-GB" dirty="0"/>
              <a:t>Remember: act responsibility, but don't take responsibility </a:t>
            </a:r>
          </a:p>
        </p:txBody>
      </p:sp>
    </p:spTree>
    <p:extLst>
      <p:ext uri="{BB962C8B-B14F-4D97-AF65-F5344CB8AC3E}">
        <p14:creationId xmlns:p14="http://schemas.microsoft.com/office/powerpoint/2010/main" val="838697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1486-D85F-4EFB-B337-5623FE86C9D6}"/>
              </a:ext>
            </a:extLst>
          </p:cNvPr>
          <p:cNvSpPr>
            <a:spLocks noGrp="1"/>
          </p:cNvSpPr>
          <p:nvPr>
            <p:ph type="title"/>
          </p:nvPr>
        </p:nvSpPr>
        <p:spPr/>
        <p:txBody>
          <a:bodyPr/>
          <a:lstStyle/>
          <a:p>
            <a:r>
              <a:rPr lang="en-GB" dirty="0">
                <a:latin typeface="Century Gothic"/>
              </a:rPr>
              <a:t>Signposting and sharing concerns</a:t>
            </a:r>
            <a:endParaRPr lang="en-GB" dirty="0"/>
          </a:p>
        </p:txBody>
      </p:sp>
      <p:sp>
        <p:nvSpPr>
          <p:cNvPr id="3" name="Content Placeholder 2">
            <a:extLst>
              <a:ext uri="{FF2B5EF4-FFF2-40B4-BE49-F238E27FC236}">
                <a16:creationId xmlns:a16="http://schemas.microsoft.com/office/drawing/2014/main" id="{478CFE80-3E46-4570-B757-F19590919FCF}"/>
              </a:ext>
            </a:extLst>
          </p:cNvPr>
          <p:cNvSpPr>
            <a:spLocks noGrp="1"/>
          </p:cNvSpPr>
          <p:nvPr>
            <p:ph sz="quarter" idx="10"/>
          </p:nvPr>
        </p:nvSpPr>
        <p:spPr/>
        <p:txBody>
          <a:bodyPr vert="horz" lIns="0" tIns="0" rIns="0" bIns="0" rtlCol="0" anchor="t">
            <a:normAutofit fontScale="92500" lnSpcReduction="20000"/>
          </a:bodyPr>
          <a:lstStyle/>
          <a:p>
            <a:r>
              <a:rPr lang="en-GB" dirty="0"/>
              <a:t>The first step is to talk to a trusted adult. This might be a parent or another family member, but you can also talk to any adult in College, including the following people:</a:t>
            </a:r>
          </a:p>
          <a:p>
            <a:pPr marL="285750" indent="-285750">
              <a:buChar char="•"/>
            </a:pPr>
            <a:r>
              <a:rPr lang="en-GB" dirty="0"/>
              <a:t>Your Tutor</a:t>
            </a:r>
          </a:p>
          <a:p>
            <a:pPr marL="285750" indent="-285750">
              <a:buChar char="•"/>
            </a:pPr>
            <a:r>
              <a:rPr lang="en-GB" dirty="0"/>
              <a:t>One of your subject teachers</a:t>
            </a:r>
          </a:p>
          <a:p>
            <a:pPr marL="285750" indent="-285750">
              <a:buChar char="•"/>
            </a:pPr>
            <a:r>
              <a:rPr lang="en-GB" dirty="0"/>
              <a:t>A school counsellor (</a:t>
            </a:r>
            <a:r>
              <a:rPr lang="en-GB" dirty="0">
                <a:ea typeface="+mn-lt"/>
                <a:cs typeface="+mn-lt"/>
                <a:hlinkClick r:id="rId2"/>
              </a:rPr>
              <a:t>More information available here)</a:t>
            </a:r>
            <a:endParaRPr lang="en-GB">
              <a:ea typeface="+mn-lt"/>
              <a:cs typeface="+mn-lt"/>
            </a:endParaRPr>
          </a:p>
          <a:p>
            <a:pPr marL="285750" indent="-285750">
              <a:buChar char="•"/>
            </a:pPr>
            <a:r>
              <a:rPr lang="en-GB" dirty="0"/>
              <a:t>Your Head of School (or their Assistant) </a:t>
            </a:r>
          </a:p>
          <a:p>
            <a:pPr marL="285750" indent="-285750">
              <a:buChar char="•"/>
            </a:pPr>
            <a:r>
              <a:rPr lang="en-GB" dirty="0"/>
              <a:t>Mr Milner (Designated Safeguarding Lead), Miss Veitch (Deputy Designated Safeguarding Lead) or any member of the Senior Leadership Team</a:t>
            </a:r>
          </a:p>
          <a:p>
            <a:r>
              <a:rPr lang="en-GB" dirty="0"/>
              <a:t>See the </a:t>
            </a:r>
            <a:r>
              <a:rPr lang="en-GB" dirty="0">
                <a:ea typeface="+mn-lt"/>
                <a:cs typeface="+mn-lt"/>
                <a:hlinkClick r:id="rId3"/>
              </a:rPr>
              <a:t>Who Can I Talk To</a:t>
            </a:r>
            <a:r>
              <a:rPr lang="en-GB" dirty="0">
                <a:ea typeface="+mn-lt"/>
                <a:cs typeface="+mn-lt"/>
              </a:rPr>
              <a:t> page of the College website, and the Guide to Wellbeing posters in every room of the College as well as our guide to </a:t>
            </a:r>
            <a:r>
              <a:rPr lang="en-GB" dirty="0">
                <a:ea typeface="+mn-lt"/>
                <a:cs typeface="+mn-lt"/>
                <a:hlinkClick r:id="rId4"/>
              </a:rPr>
              <a:t>Support Outside of School</a:t>
            </a:r>
            <a:endParaRPr lang="en-GB">
              <a:ea typeface="+mn-lt"/>
              <a:cs typeface="+mn-lt"/>
            </a:endParaRP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4891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41C5-3A98-4117-9634-23AD09B3B512}"/>
              </a:ext>
            </a:extLst>
          </p:cNvPr>
          <p:cNvSpPr>
            <a:spLocks noGrp="1"/>
          </p:cNvSpPr>
          <p:nvPr>
            <p:ph type="title"/>
          </p:nvPr>
        </p:nvSpPr>
        <p:spPr/>
        <p:txBody>
          <a:bodyPr/>
          <a:lstStyle/>
          <a:p>
            <a:r>
              <a:rPr lang="en-GB" dirty="0">
                <a:latin typeface="Century Gothic"/>
              </a:rPr>
              <a:t>What will happen if you speak to a member of staff</a:t>
            </a:r>
            <a:endParaRPr lang="en-GB" dirty="0"/>
          </a:p>
        </p:txBody>
      </p:sp>
      <p:sp>
        <p:nvSpPr>
          <p:cNvPr id="3" name="Content Placeholder 2">
            <a:extLst>
              <a:ext uri="{FF2B5EF4-FFF2-40B4-BE49-F238E27FC236}">
                <a16:creationId xmlns:a16="http://schemas.microsoft.com/office/drawing/2014/main" id="{1878ED4A-BB0F-4CB4-8F24-3E8BC1F8C87F}"/>
              </a:ext>
            </a:extLst>
          </p:cNvPr>
          <p:cNvSpPr>
            <a:spLocks noGrp="1"/>
          </p:cNvSpPr>
          <p:nvPr>
            <p:ph sz="quarter" idx="10"/>
          </p:nvPr>
        </p:nvSpPr>
        <p:spPr/>
        <p:txBody>
          <a:bodyPr vert="horz" lIns="0" tIns="0" rIns="0" bIns="0" rtlCol="0" anchor="t">
            <a:normAutofit/>
          </a:bodyPr>
          <a:lstStyle/>
          <a:p>
            <a:pPr marL="285750" indent="-285750">
              <a:buChar char="•"/>
            </a:pPr>
            <a:r>
              <a:rPr lang="en-GB" dirty="0"/>
              <a:t>You will be taken seriously, regardless of what you are worried about or when it happened (sometimes, it takes a while to feel able to speak about things that worry us)</a:t>
            </a:r>
          </a:p>
          <a:p>
            <a:pPr marL="285750" indent="-285750">
              <a:buChar char="•"/>
            </a:pPr>
            <a:r>
              <a:rPr lang="en-GB" dirty="0"/>
              <a:t>The member of staff will listen to what you have to say and may ask you some open questions, such as 'is there anything else you'd like to tell me?'</a:t>
            </a:r>
          </a:p>
          <a:p>
            <a:pPr marL="285750" indent="-285750">
              <a:buChar char="•"/>
            </a:pPr>
            <a:r>
              <a:rPr lang="en-GB" dirty="0"/>
              <a:t>The member of staff will make a record (notes) of the conversation either during your discussion or immediately after</a:t>
            </a:r>
          </a:p>
          <a:p>
            <a:pPr marL="285750" indent="-285750">
              <a:buChar char="•"/>
            </a:pPr>
            <a:r>
              <a:rPr lang="en-GB" dirty="0"/>
              <a:t>The member of staff may need to pass on what you have told them, and they will discuss this with you </a:t>
            </a:r>
          </a:p>
          <a:p>
            <a:pPr marL="285750" indent="-285750">
              <a:buChar char="•"/>
            </a:pPr>
            <a:endParaRPr lang="en-GB" dirty="0"/>
          </a:p>
        </p:txBody>
      </p:sp>
    </p:spTree>
    <p:extLst>
      <p:ext uri="{BB962C8B-B14F-4D97-AF65-F5344CB8AC3E}">
        <p14:creationId xmlns:p14="http://schemas.microsoft.com/office/powerpoint/2010/main" val="2502689622"/>
      </p:ext>
    </p:extLst>
  </p:cSld>
  <p:clrMapOvr>
    <a:masterClrMapping/>
  </p:clrMapOvr>
</p:sld>
</file>

<file path=ppt/theme/theme1.xml><?xml version="1.0" encoding="utf-8"?>
<a:theme xmlns:a="http://schemas.openxmlformats.org/drawingml/2006/main" name="Office Theme">
  <a:themeElements>
    <a:clrScheme name="Jersey College 1">
      <a:dk1>
        <a:srgbClr val="414141"/>
      </a:dk1>
      <a:lt1>
        <a:srgbClr val="FFFFFF"/>
      </a:lt1>
      <a:dk2>
        <a:srgbClr val="FF4745"/>
      </a:dk2>
      <a:lt2>
        <a:srgbClr val="FFFFFF"/>
      </a:lt2>
      <a:accent1>
        <a:srgbClr val="FFBC47"/>
      </a:accent1>
      <a:accent2>
        <a:srgbClr val="64BCBE"/>
      </a:accent2>
      <a:accent3>
        <a:srgbClr val="015EC5"/>
      </a:accent3>
      <a:accent4>
        <a:srgbClr val="ED1E79"/>
      </a:accent4>
      <a:accent5>
        <a:srgbClr val="00B5FF"/>
      </a:accent5>
      <a:accent6>
        <a:srgbClr val="FD7F06"/>
      </a:accent6>
      <a:hlink>
        <a:srgbClr val="38B549"/>
      </a:hlink>
      <a:folHlink>
        <a:srgbClr val="BE7BB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EBF97A08BEA4EA6FEA77385B272D7" ma:contentTypeVersion="18" ma:contentTypeDescription="Create a new document." ma:contentTypeScope="" ma:versionID="309e33c4bdea0e41ba2206876809fc38">
  <xsd:schema xmlns:xsd="http://www.w3.org/2001/XMLSchema" xmlns:xs="http://www.w3.org/2001/XMLSchema" xmlns:p="http://schemas.microsoft.com/office/2006/metadata/properties" xmlns:ns2="c5da1142-28ee-4a09-87f3-29b855122af5" xmlns:ns3="11e58dac-5d13-4c3d-b479-ccaa1debe4e7" targetNamespace="http://schemas.microsoft.com/office/2006/metadata/properties" ma:root="true" ma:fieldsID="4dc38d130c976c922785c839cc747148" ns2:_="" ns3:_="">
    <xsd:import namespace="c5da1142-28ee-4a09-87f3-29b855122af5"/>
    <xsd:import namespace="11e58dac-5d13-4c3d-b479-ccaa1debe4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a1142-28ee-4a09-87f3-29b855122a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04fc1b-baae-4d09-9665-978b48accf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58dac-5d13-4c3d-b479-ccaa1debe4e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6354c4-01d2-4ffb-8043-ded4882e9877}" ma:internalName="TaxCatchAll" ma:showField="CatchAllData" ma:web="11e58dac-5d13-4c3d-b479-ccaa1debe4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1e58dac-5d13-4c3d-b479-ccaa1debe4e7" xsi:nil="true"/>
    <lcf76f155ced4ddcb4097134ff3c332f xmlns="c5da1142-28ee-4a09-87f3-29b855122a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DEA08B-06A5-4B40-BEB6-550F28B78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a1142-28ee-4a09-87f3-29b855122af5"/>
    <ds:schemaRef ds:uri="11e58dac-5d13-4c3d-b479-ccaa1debe4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CCD9B5-642D-4C5F-9425-B72538144FF4}">
  <ds:schemaRefs>
    <ds:schemaRef ds:uri="http://schemas.microsoft.com/sharepoint/v3/contenttype/forms"/>
  </ds:schemaRefs>
</ds:datastoreItem>
</file>

<file path=customXml/itemProps3.xml><?xml version="1.0" encoding="utf-8"?>
<ds:datastoreItem xmlns:ds="http://schemas.openxmlformats.org/officeDocument/2006/customXml" ds:itemID="{F0BBBD84-DEAA-4758-A92B-E2DDC3E62DEF}">
  <ds:schemaRefs>
    <ds:schemaRef ds:uri="http://schemas.microsoft.com/office/2006/metadata/properties"/>
    <ds:schemaRef ds:uri="http://schemas.microsoft.com/office/infopath/2007/PartnerControls"/>
    <ds:schemaRef ds:uri="11e58dac-5d13-4c3d-b479-ccaa1debe4e7"/>
    <ds:schemaRef ds:uri="c5da1142-28ee-4a09-87f3-29b855122af5"/>
  </ds:schemaRefs>
</ds:datastoreItem>
</file>

<file path=docProps/app.xml><?xml version="1.0" encoding="utf-8"?>
<Properties xmlns="http://schemas.openxmlformats.org/officeDocument/2006/extended-properties" xmlns:vt="http://schemas.openxmlformats.org/officeDocument/2006/docPropsVTypes">
  <TotalTime>47</TotalTime>
  <Words>741</Words>
  <Application>Microsoft Macintosh PowerPoint</Application>
  <PresentationFormat>On-screen Show (16:9)</PresentationFormat>
  <Paragraphs>65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Constantia</vt:lpstr>
      <vt:lpstr>Symbol</vt:lpstr>
      <vt:lpstr>System Font</vt:lpstr>
      <vt:lpstr>Office Theme</vt:lpstr>
      <vt:lpstr>PowerPoint Presentation</vt:lpstr>
      <vt:lpstr>Child Protection and Safeguarding Policy</vt:lpstr>
      <vt:lpstr>We have this policy because we want to help all our students to be:</vt:lpstr>
      <vt:lpstr>Principles of the policy</vt:lpstr>
      <vt:lpstr>Child Abuse  </vt:lpstr>
      <vt:lpstr>Signs of Abuse</vt:lpstr>
      <vt:lpstr>What to do if someone shares a concern with you</vt:lpstr>
      <vt:lpstr>Signposting and sharing concerns</vt:lpstr>
      <vt:lpstr>What will happen if you speak to a member of staff</vt:lpstr>
      <vt:lpstr>What would happen next</vt:lpstr>
      <vt:lpstr>The full policy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Simon Milner</cp:lastModifiedBy>
  <cp:revision>349</cp:revision>
  <dcterms:created xsi:type="dcterms:W3CDTF">2021-01-17T11:38:40Z</dcterms:created>
  <dcterms:modified xsi:type="dcterms:W3CDTF">2025-10-30T09:36:50Z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0x010100A06EBF97A08BEA4EA6FEA77385B272D7</vt:lpwstr>
  </property>
</Properties>
</file>