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45"/>
  </p:notesMasterIdLst>
  <p:sldIdLst>
    <p:sldId id="256" r:id="rId5"/>
    <p:sldId id="440" r:id="rId6"/>
    <p:sldId id="258" r:id="rId7"/>
    <p:sldId id="387" r:id="rId8"/>
    <p:sldId id="443" r:id="rId9"/>
    <p:sldId id="261" r:id="rId10"/>
    <p:sldId id="444" r:id="rId11"/>
    <p:sldId id="442" r:id="rId12"/>
    <p:sldId id="415" r:id="rId13"/>
    <p:sldId id="262" r:id="rId14"/>
    <p:sldId id="269" r:id="rId15"/>
    <p:sldId id="430" r:id="rId16"/>
    <p:sldId id="431" r:id="rId17"/>
    <p:sldId id="437" r:id="rId18"/>
    <p:sldId id="260" r:id="rId19"/>
    <p:sldId id="259" r:id="rId20"/>
    <p:sldId id="438" r:id="rId21"/>
    <p:sldId id="257" r:id="rId22"/>
    <p:sldId id="422" r:id="rId23"/>
    <p:sldId id="266" r:id="rId24"/>
    <p:sldId id="423" r:id="rId25"/>
    <p:sldId id="280" r:id="rId26"/>
    <p:sldId id="424" r:id="rId27"/>
    <p:sldId id="268" r:id="rId28"/>
    <p:sldId id="425" r:id="rId29"/>
    <p:sldId id="426" r:id="rId30"/>
    <p:sldId id="427" r:id="rId31"/>
    <p:sldId id="279" r:id="rId32"/>
    <p:sldId id="383" r:id="rId33"/>
    <p:sldId id="281" r:id="rId34"/>
    <p:sldId id="436" r:id="rId35"/>
    <p:sldId id="435" r:id="rId36"/>
    <p:sldId id="441" r:id="rId37"/>
    <p:sldId id="274" r:id="rId38"/>
    <p:sldId id="277" r:id="rId39"/>
    <p:sldId id="390" r:id="rId40"/>
    <p:sldId id="272" r:id="rId41"/>
    <p:sldId id="434" r:id="rId42"/>
    <p:sldId id="421" r:id="rId43"/>
    <p:sldId id="429" r:id="rId44"/>
  </p:sldIdLst>
  <p:sldSz cx="9144000" cy="6858000" type="screen4x3"/>
  <p:notesSz cx="6797675" cy="99282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BC4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1FA3623-5948-D218-105A-674C4B650D58}" v="2" dt="2026-09-15T19:38:14.502"/>
    <p1510:client id="{4A2F2D67-211C-C12D-5019-2BB966A282C9}" v="53" dt="2026-09-14T14:25:55.586"/>
    <p1510:client id="{534177DD-E854-FFE6-D6F6-8F671160AD41}" v="1" dt="2026-09-15T08:22:39.682"/>
    <p1510:client id="{6C1F362B-D2E0-8DB3-FD68-E1917246F178}" v="14" dt="2026-09-15T16:14:52.727"/>
    <p1510:client id="{8D22EFD1-41C1-EC09-0D72-EF1E0A0A0261}" v="696" dt="2026-09-15T14:14:01.825"/>
    <p1510:client id="{A91519AE-FCB9-E5A6-AC34-10CE3DA02E14}" v="22" dt="2026-09-14T15:57:09.492"/>
    <p1510:client id="{AE67E871-8EFE-7EF0-36EB-85753A25761A}" v="4" dt="2026-09-14T14:45:02.674"/>
    <p1510:client id="{BC24C91A-9E08-C3FC-1C3B-06A7ED3D7A69}" v="4" dt="2026-09-15T20:42:13.667"/>
    <p1510:client id="{E4701F99-3DB3-906F-9DCE-F818C7E048EE}" v="8" dt="2026-09-14T13:50:29.22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viewProps" Target="viewProps.xml"/><Relationship Id="rId50"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diagrams/_rels/data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svg"/><Relationship Id="rId1" Type="http://schemas.openxmlformats.org/officeDocument/2006/relationships/image" Target="../media/image24.svg"/><Relationship Id="rId5" Type="http://schemas.openxmlformats.org/officeDocument/2006/relationships/image" Target="../media/image28.svg"/><Relationship Id="rId4" Type="http://schemas.openxmlformats.org/officeDocument/2006/relationships/image" Target="../media/image27.svg"/></Relationships>
</file>

<file path=ppt/diagrams/_rels/data2.xml.rels><?xml version="1.0" encoding="UTF-8" standalone="yes"?>
<Relationships xmlns="http://schemas.openxmlformats.org/package/2006/relationships"><Relationship Id="rId1" Type="http://schemas.openxmlformats.org/officeDocument/2006/relationships/hyperlink" Target="mailto:it@jcg.sch.je" TargetMode="External"/></Relationships>
</file>

<file path=ppt/diagrams/_rels/data3.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svg"/><Relationship Id="rId1" Type="http://schemas.openxmlformats.org/officeDocument/2006/relationships/image" Target="../media/image32.svg"/></Relationships>
</file>

<file path=ppt/diagrams/_rels/drawing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svg"/><Relationship Id="rId1" Type="http://schemas.openxmlformats.org/officeDocument/2006/relationships/image" Target="../media/image24.svg"/><Relationship Id="rId5" Type="http://schemas.openxmlformats.org/officeDocument/2006/relationships/image" Target="../media/image28.svg"/><Relationship Id="rId4" Type="http://schemas.openxmlformats.org/officeDocument/2006/relationships/image" Target="../media/image27.svg"/></Relationships>
</file>

<file path=ppt/diagrams/_rels/drawing2.xml.rels><?xml version="1.0" encoding="UTF-8" standalone="yes"?>
<Relationships xmlns="http://schemas.openxmlformats.org/package/2006/relationships"><Relationship Id="rId1" Type="http://schemas.openxmlformats.org/officeDocument/2006/relationships/hyperlink" Target="mailto:it@jcg.sch.je" TargetMode="External"/></Relationships>
</file>

<file path=ppt/diagrams/_rels/drawing3.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svg"/><Relationship Id="rId1" Type="http://schemas.openxmlformats.org/officeDocument/2006/relationships/image" Target="../media/image32.sv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accent4_2">
  <dgm:title val=""/>
  <dgm:desc val=""/>
  <dgm:catLst>
    <dgm:cat type="accent4" pri="14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a:alpha val="0"/>
      </a:schemeClr>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D6C9A0B-C3CF-43E3-831F-DE31D1A9BA8E}"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13B3BC6F-4BE8-45F9-98D2-6478205D386E}">
      <dgm:prSet/>
      <dgm:spPr/>
      <dgm:t>
        <a:bodyPr/>
        <a:lstStyle/>
        <a:p>
          <a:pPr>
            <a:lnSpc>
              <a:spcPct val="100000"/>
            </a:lnSpc>
          </a:pPr>
          <a:r>
            <a:rPr lang="en-GB"/>
            <a:t>Students will learn how to use Office 365 (including email etiquette) and all other school applications</a:t>
          </a:r>
          <a:endParaRPr lang="en-US"/>
        </a:p>
      </dgm:t>
    </dgm:pt>
    <dgm:pt modelId="{19D17348-9F5E-4CA1-8AA6-3F41BF070801}" type="parTrans" cxnId="{E5425310-F86A-447E-905D-2411D332C44E}">
      <dgm:prSet/>
      <dgm:spPr/>
      <dgm:t>
        <a:bodyPr/>
        <a:lstStyle/>
        <a:p>
          <a:endParaRPr lang="en-US"/>
        </a:p>
      </dgm:t>
    </dgm:pt>
    <dgm:pt modelId="{F839F8B2-0689-42B6-883C-A18A09D2B529}" type="sibTrans" cxnId="{E5425310-F86A-447E-905D-2411D332C44E}">
      <dgm:prSet/>
      <dgm:spPr/>
      <dgm:t>
        <a:bodyPr/>
        <a:lstStyle/>
        <a:p>
          <a:endParaRPr lang="en-US"/>
        </a:p>
      </dgm:t>
    </dgm:pt>
    <dgm:pt modelId="{72623917-C3EF-4921-9260-AE20E1C3DB77}">
      <dgm:prSet/>
      <dgm:spPr/>
      <dgm:t>
        <a:bodyPr/>
        <a:lstStyle/>
        <a:p>
          <a:pPr>
            <a:lnSpc>
              <a:spcPct val="100000"/>
            </a:lnSpc>
          </a:pPr>
          <a:r>
            <a:rPr lang="en-GB"/>
            <a:t>Students will learn how to make effective notes and use their Digital Textbooks and resources.</a:t>
          </a:r>
          <a:endParaRPr lang="en-US"/>
        </a:p>
      </dgm:t>
    </dgm:pt>
    <dgm:pt modelId="{8144682C-417C-48D5-BBE1-87E7D2044C90}" type="parTrans" cxnId="{3D7AB359-475B-496D-A2DA-AE61A9C32D17}">
      <dgm:prSet/>
      <dgm:spPr/>
      <dgm:t>
        <a:bodyPr/>
        <a:lstStyle/>
        <a:p>
          <a:endParaRPr lang="en-US"/>
        </a:p>
      </dgm:t>
    </dgm:pt>
    <dgm:pt modelId="{17377527-560B-4407-8593-B5F0C9B5307A}" type="sibTrans" cxnId="{3D7AB359-475B-496D-A2DA-AE61A9C32D17}">
      <dgm:prSet/>
      <dgm:spPr/>
      <dgm:t>
        <a:bodyPr/>
        <a:lstStyle/>
        <a:p>
          <a:endParaRPr lang="en-US"/>
        </a:p>
      </dgm:t>
    </dgm:pt>
    <dgm:pt modelId="{CBAAB2A2-6CDA-4042-9177-33CB39F38843}">
      <dgm:prSet/>
      <dgm:spPr/>
      <dgm:t>
        <a:bodyPr/>
        <a:lstStyle/>
        <a:p>
          <a:pPr>
            <a:lnSpc>
              <a:spcPct val="100000"/>
            </a:lnSpc>
          </a:pPr>
          <a:r>
            <a:rPr lang="en-GB"/>
            <a:t>Students will learn how to use their devices effectively and responsibly</a:t>
          </a:r>
          <a:endParaRPr lang="en-US"/>
        </a:p>
      </dgm:t>
    </dgm:pt>
    <dgm:pt modelId="{382F2414-F004-4662-A713-8A825CA1A1A4}" type="parTrans" cxnId="{ED668A7D-60EB-41A0-9A51-4A13FC4E0597}">
      <dgm:prSet/>
      <dgm:spPr/>
      <dgm:t>
        <a:bodyPr/>
        <a:lstStyle/>
        <a:p>
          <a:endParaRPr lang="en-US"/>
        </a:p>
      </dgm:t>
    </dgm:pt>
    <dgm:pt modelId="{4D38B56B-2350-432C-8CF1-572180850CF3}" type="sibTrans" cxnId="{ED668A7D-60EB-41A0-9A51-4A13FC4E0597}">
      <dgm:prSet/>
      <dgm:spPr/>
      <dgm:t>
        <a:bodyPr/>
        <a:lstStyle/>
        <a:p>
          <a:endParaRPr lang="en-US"/>
        </a:p>
      </dgm:t>
    </dgm:pt>
    <dgm:pt modelId="{2DD07CA0-313B-4459-B547-F1A0E8A479EA}">
      <dgm:prSet/>
      <dgm:spPr/>
      <dgm:t>
        <a:bodyPr/>
        <a:lstStyle/>
        <a:p>
          <a:pPr>
            <a:lnSpc>
              <a:spcPct val="100000"/>
            </a:lnSpc>
          </a:pPr>
          <a:r>
            <a:rPr lang="en-GB"/>
            <a:t>This provides a safe place to ask any question they have about technology</a:t>
          </a:r>
          <a:endParaRPr lang="en-US"/>
        </a:p>
      </dgm:t>
    </dgm:pt>
    <dgm:pt modelId="{66A24E84-6E8F-45CD-840F-F07F38C9997B}" type="parTrans" cxnId="{B63B5C2E-79B7-436C-84ED-185A759D9C2B}">
      <dgm:prSet/>
      <dgm:spPr/>
      <dgm:t>
        <a:bodyPr/>
        <a:lstStyle/>
        <a:p>
          <a:endParaRPr lang="en-US"/>
        </a:p>
      </dgm:t>
    </dgm:pt>
    <dgm:pt modelId="{FF3976F4-F2B6-46A6-A0D6-7D9A7772DF8C}" type="sibTrans" cxnId="{B63B5C2E-79B7-436C-84ED-185A759D9C2B}">
      <dgm:prSet/>
      <dgm:spPr/>
      <dgm:t>
        <a:bodyPr/>
        <a:lstStyle/>
        <a:p>
          <a:endParaRPr lang="en-US"/>
        </a:p>
      </dgm:t>
    </dgm:pt>
    <dgm:pt modelId="{444B263A-B39A-4C47-8F25-7A990B8D036F}">
      <dgm:prSet/>
      <dgm:spPr/>
      <dgm:t>
        <a:bodyPr/>
        <a:lstStyle/>
        <a:p>
          <a:pPr>
            <a:lnSpc>
              <a:spcPct val="100000"/>
            </a:lnSpc>
          </a:pPr>
          <a:r>
            <a:rPr lang="en-GB"/>
            <a:t>Students will learn how to Touch Type</a:t>
          </a:r>
        </a:p>
      </dgm:t>
    </dgm:pt>
    <dgm:pt modelId="{B1A98EE3-345F-AB47-B917-5CB64DC143F3}" type="parTrans" cxnId="{C36A329B-C355-574A-AA08-1BFE855E4763}">
      <dgm:prSet/>
      <dgm:spPr/>
      <dgm:t>
        <a:bodyPr/>
        <a:lstStyle/>
        <a:p>
          <a:endParaRPr lang="en-GB"/>
        </a:p>
      </dgm:t>
    </dgm:pt>
    <dgm:pt modelId="{7266D777-6CBE-8743-B389-3D235A76FACD}" type="sibTrans" cxnId="{C36A329B-C355-574A-AA08-1BFE855E4763}">
      <dgm:prSet/>
      <dgm:spPr/>
      <dgm:t>
        <a:bodyPr/>
        <a:lstStyle/>
        <a:p>
          <a:endParaRPr lang="en-GB"/>
        </a:p>
      </dgm:t>
    </dgm:pt>
    <dgm:pt modelId="{06968337-6099-46C8-A9D2-93327B527E25}" type="pres">
      <dgm:prSet presAssocID="{0D6C9A0B-C3CF-43E3-831F-DE31D1A9BA8E}" presName="root" presStyleCnt="0">
        <dgm:presLayoutVars>
          <dgm:dir/>
          <dgm:resizeHandles val="exact"/>
        </dgm:presLayoutVars>
      </dgm:prSet>
      <dgm:spPr/>
    </dgm:pt>
    <dgm:pt modelId="{DEC26E0F-4764-4656-822C-2F9CE3730F67}" type="pres">
      <dgm:prSet presAssocID="{13B3BC6F-4BE8-45F9-98D2-6478205D386E}" presName="compNode" presStyleCnt="0"/>
      <dgm:spPr/>
    </dgm:pt>
    <dgm:pt modelId="{99A5C8C4-6D9F-4249-9658-D76E075ECB2A}" type="pres">
      <dgm:prSet presAssocID="{13B3BC6F-4BE8-45F9-98D2-6478205D386E}" presName="bgRect" presStyleLbl="bgShp" presStyleIdx="0" presStyleCnt="5"/>
      <dgm:spPr/>
    </dgm:pt>
    <dgm:pt modelId="{5CD7ECE1-00D2-4EA5-9CC4-B9312678ECBC}" type="pres">
      <dgm:prSet presAssocID="{13B3BC6F-4BE8-45F9-98D2-6478205D386E}" presName="iconRect" presStyleLbl="node1" presStyleIdx="0"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Envelope"/>
        </a:ext>
      </dgm:extLst>
    </dgm:pt>
    <dgm:pt modelId="{062652A8-E2BD-4920-BE53-25D9A56479E0}" type="pres">
      <dgm:prSet presAssocID="{13B3BC6F-4BE8-45F9-98D2-6478205D386E}" presName="spaceRect" presStyleCnt="0"/>
      <dgm:spPr/>
    </dgm:pt>
    <dgm:pt modelId="{D8BA176E-7533-400B-AEB7-DCE9E994A426}" type="pres">
      <dgm:prSet presAssocID="{13B3BC6F-4BE8-45F9-98D2-6478205D386E}" presName="parTx" presStyleLbl="revTx" presStyleIdx="0" presStyleCnt="5">
        <dgm:presLayoutVars>
          <dgm:chMax val="0"/>
          <dgm:chPref val="0"/>
        </dgm:presLayoutVars>
      </dgm:prSet>
      <dgm:spPr/>
    </dgm:pt>
    <dgm:pt modelId="{F602E95D-4408-4917-BC4B-D2626C189DB9}" type="pres">
      <dgm:prSet presAssocID="{F839F8B2-0689-42B6-883C-A18A09D2B529}" presName="sibTrans" presStyleCnt="0"/>
      <dgm:spPr/>
    </dgm:pt>
    <dgm:pt modelId="{78D3864E-CF76-41B6-973B-1514D40A238B}" type="pres">
      <dgm:prSet presAssocID="{72623917-C3EF-4921-9260-AE20E1C3DB77}" presName="compNode" presStyleCnt="0"/>
      <dgm:spPr/>
    </dgm:pt>
    <dgm:pt modelId="{F88F8A48-D5B7-428C-AF3F-DAA90FF4E1E8}" type="pres">
      <dgm:prSet presAssocID="{72623917-C3EF-4921-9260-AE20E1C3DB77}" presName="bgRect" presStyleLbl="bgShp" presStyleIdx="1" presStyleCnt="5"/>
      <dgm:spPr/>
    </dgm:pt>
    <dgm:pt modelId="{40FFEEB9-E154-4D34-84AB-4747D8E28E32}" type="pres">
      <dgm:prSet presAssocID="{72623917-C3EF-4921-9260-AE20E1C3DB77}" presName="iconRect" presStyleLbl="node1" presStyleIdx="1"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ooks"/>
        </a:ext>
      </dgm:extLst>
    </dgm:pt>
    <dgm:pt modelId="{E7F8E588-B74E-4652-9653-F82C3A78F771}" type="pres">
      <dgm:prSet presAssocID="{72623917-C3EF-4921-9260-AE20E1C3DB77}" presName="spaceRect" presStyleCnt="0"/>
      <dgm:spPr/>
    </dgm:pt>
    <dgm:pt modelId="{F7AF0DB2-3340-400E-9CAF-243104EA7D50}" type="pres">
      <dgm:prSet presAssocID="{72623917-C3EF-4921-9260-AE20E1C3DB77}" presName="parTx" presStyleLbl="revTx" presStyleIdx="1" presStyleCnt="5">
        <dgm:presLayoutVars>
          <dgm:chMax val="0"/>
          <dgm:chPref val="0"/>
        </dgm:presLayoutVars>
      </dgm:prSet>
      <dgm:spPr/>
    </dgm:pt>
    <dgm:pt modelId="{92423E01-B014-4BFC-9A39-EE08B8734EBA}" type="pres">
      <dgm:prSet presAssocID="{17377527-560B-4407-8593-B5F0C9B5307A}" presName="sibTrans" presStyleCnt="0"/>
      <dgm:spPr/>
    </dgm:pt>
    <dgm:pt modelId="{3910E89C-0830-AF4B-9DC6-C222B2BC9AF9}" type="pres">
      <dgm:prSet presAssocID="{444B263A-B39A-4C47-8F25-7A990B8D036F}" presName="compNode" presStyleCnt="0"/>
      <dgm:spPr/>
    </dgm:pt>
    <dgm:pt modelId="{76F4B500-A8D0-0149-9B7C-CF96AEA54920}" type="pres">
      <dgm:prSet presAssocID="{444B263A-B39A-4C47-8F25-7A990B8D036F}" presName="bgRect" presStyleLbl="bgShp" presStyleIdx="2" presStyleCnt="5" custLinFactNeighborX="-390" custLinFactNeighborY="9594"/>
      <dgm:spPr/>
    </dgm:pt>
    <dgm:pt modelId="{1BCF63F8-B046-7A44-BE84-0558B979F1F7}" type="pres">
      <dgm:prSet presAssocID="{444B263A-B39A-4C47-8F25-7A990B8D036F}" presName="iconRect" presStyleLbl="node1" presStyleIdx="2" presStyleCnt="5" custScaleX="106038" custScaleY="58488"/>
      <dgm:spPr>
        <a:blipFill>
          <a:blip xmlns:r="http://schemas.openxmlformats.org/officeDocument/2006/relationships" r:embed="rId3"/>
          <a:stretch>
            <a:fillRect/>
          </a:stretch>
        </a:blipFill>
      </dgm:spPr>
      <dgm:extLst>
        <a:ext uri="{E40237B7-FDA0-4F09-8148-C483321AD2D9}">
          <dgm14:cNvPr xmlns:dgm14="http://schemas.microsoft.com/office/drawing/2010/diagram" id="0" name="" descr="Help"/>
        </a:ext>
      </dgm:extLst>
    </dgm:pt>
    <dgm:pt modelId="{ED177A0B-700C-1D46-B10A-10318BEA2DC4}" type="pres">
      <dgm:prSet presAssocID="{444B263A-B39A-4C47-8F25-7A990B8D036F}" presName="spaceRect" presStyleCnt="0"/>
      <dgm:spPr/>
    </dgm:pt>
    <dgm:pt modelId="{DB4869B6-77DD-634A-B974-4AE07288AB72}" type="pres">
      <dgm:prSet presAssocID="{444B263A-B39A-4C47-8F25-7A990B8D036F}" presName="parTx" presStyleLbl="revTx" presStyleIdx="2" presStyleCnt="5">
        <dgm:presLayoutVars>
          <dgm:chMax val="0"/>
          <dgm:chPref val="0"/>
        </dgm:presLayoutVars>
      </dgm:prSet>
      <dgm:spPr/>
    </dgm:pt>
    <dgm:pt modelId="{E7F8F48A-A750-8649-9BA7-E4A307EE99C3}" type="pres">
      <dgm:prSet presAssocID="{7266D777-6CBE-8743-B389-3D235A76FACD}" presName="sibTrans" presStyleCnt="0"/>
      <dgm:spPr/>
    </dgm:pt>
    <dgm:pt modelId="{89DBA910-9061-464F-B00B-023E5EC8AB41}" type="pres">
      <dgm:prSet presAssocID="{CBAAB2A2-6CDA-4042-9177-33CB39F38843}" presName="compNode" presStyleCnt="0"/>
      <dgm:spPr/>
    </dgm:pt>
    <dgm:pt modelId="{C2A67605-A70C-4CB9-A6DE-BD00A452E374}" type="pres">
      <dgm:prSet presAssocID="{CBAAB2A2-6CDA-4042-9177-33CB39F38843}" presName="bgRect" presStyleLbl="bgShp" presStyleIdx="3" presStyleCnt="5"/>
      <dgm:spPr/>
    </dgm:pt>
    <dgm:pt modelId="{4E26F8E3-FCFC-40D3-9AE0-B0A3D3A68C3F}" type="pres">
      <dgm:prSet presAssocID="{CBAAB2A2-6CDA-4042-9177-33CB39F38843}" presName="iconRect" presStyleLbl="node1" presStyleIdx="3"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Laptop"/>
        </a:ext>
      </dgm:extLst>
    </dgm:pt>
    <dgm:pt modelId="{22678D2D-1F53-47D0-8ACD-05B15123009B}" type="pres">
      <dgm:prSet presAssocID="{CBAAB2A2-6CDA-4042-9177-33CB39F38843}" presName="spaceRect" presStyleCnt="0"/>
      <dgm:spPr/>
    </dgm:pt>
    <dgm:pt modelId="{A7FFBE1F-F42C-48CD-8DF8-371DA745D0CF}" type="pres">
      <dgm:prSet presAssocID="{CBAAB2A2-6CDA-4042-9177-33CB39F38843}" presName="parTx" presStyleLbl="revTx" presStyleIdx="3" presStyleCnt="5">
        <dgm:presLayoutVars>
          <dgm:chMax val="0"/>
          <dgm:chPref val="0"/>
        </dgm:presLayoutVars>
      </dgm:prSet>
      <dgm:spPr/>
    </dgm:pt>
    <dgm:pt modelId="{DC83BDC5-AD6A-419D-B49C-0C9A369E6865}" type="pres">
      <dgm:prSet presAssocID="{4D38B56B-2350-432C-8CF1-572180850CF3}" presName="sibTrans" presStyleCnt="0"/>
      <dgm:spPr/>
    </dgm:pt>
    <dgm:pt modelId="{C7023CA1-0E09-4734-B852-0ABA1D0B6880}" type="pres">
      <dgm:prSet presAssocID="{2DD07CA0-313B-4459-B547-F1A0E8A479EA}" presName="compNode" presStyleCnt="0"/>
      <dgm:spPr/>
    </dgm:pt>
    <dgm:pt modelId="{01F6EC8B-EC45-4494-BCD4-4C5C92C91901}" type="pres">
      <dgm:prSet presAssocID="{2DD07CA0-313B-4459-B547-F1A0E8A479EA}" presName="bgRect" presStyleLbl="bgShp" presStyleIdx="4" presStyleCnt="5"/>
      <dgm:spPr/>
    </dgm:pt>
    <dgm:pt modelId="{2E143783-224E-44BD-A40F-59B6D8D191F8}" type="pres">
      <dgm:prSet presAssocID="{2DD07CA0-313B-4459-B547-F1A0E8A479EA}" presName="iconRect" presStyleLbl="node1" presStyleIdx="4"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Help"/>
        </a:ext>
      </dgm:extLst>
    </dgm:pt>
    <dgm:pt modelId="{C215CDD5-26AB-4239-B5FD-D7B589EF7F81}" type="pres">
      <dgm:prSet presAssocID="{2DD07CA0-313B-4459-B547-F1A0E8A479EA}" presName="spaceRect" presStyleCnt="0"/>
      <dgm:spPr/>
    </dgm:pt>
    <dgm:pt modelId="{07451188-B07B-4413-B43B-DD72566F9DCF}" type="pres">
      <dgm:prSet presAssocID="{2DD07CA0-313B-4459-B547-F1A0E8A479EA}" presName="parTx" presStyleLbl="revTx" presStyleIdx="4" presStyleCnt="5">
        <dgm:presLayoutVars>
          <dgm:chMax val="0"/>
          <dgm:chPref val="0"/>
        </dgm:presLayoutVars>
      </dgm:prSet>
      <dgm:spPr/>
    </dgm:pt>
  </dgm:ptLst>
  <dgm:cxnLst>
    <dgm:cxn modelId="{39282E07-1909-F24C-BC0E-EE972593C055}" type="presOf" srcId="{444B263A-B39A-4C47-8F25-7A990B8D036F}" destId="{DB4869B6-77DD-634A-B974-4AE07288AB72}" srcOrd="0" destOrd="0" presId="urn:microsoft.com/office/officeart/2018/2/layout/IconVerticalSolidList"/>
    <dgm:cxn modelId="{398F020E-966F-6249-B932-84E36A3D5874}" type="presOf" srcId="{13B3BC6F-4BE8-45F9-98D2-6478205D386E}" destId="{D8BA176E-7533-400B-AEB7-DCE9E994A426}" srcOrd="0" destOrd="0" presId="urn:microsoft.com/office/officeart/2018/2/layout/IconVerticalSolidList"/>
    <dgm:cxn modelId="{E5425310-F86A-447E-905D-2411D332C44E}" srcId="{0D6C9A0B-C3CF-43E3-831F-DE31D1A9BA8E}" destId="{13B3BC6F-4BE8-45F9-98D2-6478205D386E}" srcOrd="0" destOrd="0" parTransId="{19D17348-9F5E-4CA1-8AA6-3F41BF070801}" sibTransId="{F839F8B2-0689-42B6-883C-A18A09D2B529}"/>
    <dgm:cxn modelId="{0C1F5911-75D6-C34C-94C0-D9CF4E687FA5}" type="presOf" srcId="{CBAAB2A2-6CDA-4042-9177-33CB39F38843}" destId="{A7FFBE1F-F42C-48CD-8DF8-371DA745D0CF}" srcOrd="0" destOrd="0" presId="urn:microsoft.com/office/officeart/2018/2/layout/IconVerticalSolidList"/>
    <dgm:cxn modelId="{B63B5C2E-79B7-436C-84ED-185A759D9C2B}" srcId="{0D6C9A0B-C3CF-43E3-831F-DE31D1A9BA8E}" destId="{2DD07CA0-313B-4459-B547-F1A0E8A479EA}" srcOrd="4" destOrd="0" parTransId="{66A24E84-6E8F-45CD-840F-F07F38C9997B}" sibTransId="{FF3976F4-F2B6-46A6-A0D6-7D9A7772DF8C}"/>
    <dgm:cxn modelId="{3B591654-7039-E742-B45A-9C644215DCAE}" type="presOf" srcId="{0D6C9A0B-C3CF-43E3-831F-DE31D1A9BA8E}" destId="{06968337-6099-46C8-A9D2-93327B527E25}" srcOrd="0" destOrd="0" presId="urn:microsoft.com/office/officeart/2018/2/layout/IconVerticalSolidList"/>
    <dgm:cxn modelId="{3D7AB359-475B-496D-A2DA-AE61A9C32D17}" srcId="{0D6C9A0B-C3CF-43E3-831F-DE31D1A9BA8E}" destId="{72623917-C3EF-4921-9260-AE20E1C3DB77}" srcOrd="1" destOrd="0" parTransId="{8144682C-417C-48D5-BBE1-87E7D2044C90}" sibTransId="{17377527-560B-4407-8593-B5F0C9B5307A}"/>
    <dgm:cxn modelId="{ED668A7D-60EB-41A0-9A51-4A13FC4E0597}" srcId="{0D6C9A0B-C3CF-43E3-831F-DE31D1A9BA8E}" destId="{CBAAB2A2-6CDA-4042-9177-33CB39F38843}" srcOrd="3" destOrd="0" parTransId="{382F2414-F004-4662-A713-8A825CA1A1A4}" sibTransId="{4D38B56B-2350-432C-8CF1-572180850CF3}"/>
    <dgm:cxn modelId="{C36A329B-C355-574A-AA08-1BFE855E4763}" srcId="{0D6C9A0B-C3CF-43E3-831F-DE31D1A9BA8E}" destId="{444B263A-B39A-4C47-8F25-7A990B8D036F}" srcOrd="2" destOrd="0" parTransId="{B1A98EE3-345F-AB47-B917-5CB64DC143F3}" sibTransId="{7266D777-6CBE-8743-B389-3D235A76FACD}"/>
    <dgm:cxn modelId="{6EB435F3-3A8C-5B4F-AF7B-0898FE960773}" type="presOf" srcId="{2DD07CA0-313B-4459-B547-F1A0E8A479EA}" destId="{07451188-B07B-4413-B43B-DD72566F9DCF}" srcOrd="0" destOrd="0" presId="urn:microsoft.com/office/officeart/2018/2/layout/IconVerticalSolidList"/>
    <dgm:cxn modelId="{EE5AA6F6-9A50-C140-A693-52C8D19D9B5C}" type="presOf" srcId="{72623917-C3EF-4921-9260-AE20E1C3DB77}" destId="{F7AF0DB2-3340-400E-9CAF-243104EA7D50}" srcOrd="0" destOrd="0" presId="urn:microsoft.com/office/officeart/2018/2/layout/IconVerticalSolidList"/>
    <dgm:cxn modelId="{C716A306-81A5-2F4D-888B-C528BF30740D}" type="presParOf" srcId="{06968337-6099-46C8-A9D2-93327B527E25}" destId="{DEC26E0F-4764-4656-822C-2F9CE3730F67}" srcOrd="0" destOrd="0" presId="urn:microsoft.com/office/officeart/2018/2/layout/IconVerticalSolidList"/>
    <dgm:cxn modelId="{50C1DA7F-44D4-2442-9E9A-7936B99C9C0A}" type="presParOf" srcId="{DEC26E0F-4764-4656-822C-2F9CE3730F67}" destId="{99A5C8C4-6D9F-4249-9658-D76E075ECB2A}" srcOrd="0" destOrd="0" presId="urn:microsoft.com/office/officeart/2018/2/layout/IconVerticalSolidList"/>
    <dgm:cxn modelId="{8CB45680-CAAF-B645-AD3F-6FAD5798108A}" type="presParOf" srcId="{DEC26E0F-4764-4656-822C-2F9CE3730F67}" destId="{5CD7ECE1-00D2-4EA5-9CC4-B9312678ECBC}" srcOrd="1" destOrd="0" presId="urn:microsoft.com/office/officeart/2018/2/layout/IconVerticalSolidList"/>
    <dgm:cxn modelId="{55439093-8384-5A4B-9E7B-259C50043C65}" type="presParOf" srcId="{DEC26E0F-4764-4656-822C-2F9CE3730F67}" destId="{062652A8-E2BD-4920-BE53-25D9A56479E0}" srcOrd="2" destOrd="0" presId="urn:microsoft.com/office/officeart/2018/2/layout/IconVerticalSolidList"/>
    <dgm:cxn modelId="{D23CDF8F-1BE9-B348-8BE3-4DE2B2243CA8}" type="presParOf" srcId="{DEC26E0F-4764-4656-822C-2F9CE3730F67}" destId="{D8BA176E-7533-400B-AEB7-DCE9E994A426}" srcOrd="3" destOrd="0" presId="urn:microsoft.com/office/officeart/2018/2/layout/IconVerticalSolidList"/>
    <dgm:cxn modelId="{8116B6C6-33C5-F04D-9012-5B5F8C9092C3}" type="presParOf" srcId="{06968337-6099-46C8-A9D2-93327B527E25}" destId="{F602E95D-4408-4917-BC4B-D2626C189DB9}" srcOrd="1" destOrd="0" presId="urn:microsoft.com/office/officeart/2018/2/layout/IconVerticalSolidList"/>
    <dgm:cxn modelId="{0900F184-2970-4C45-9C12-BD2B7A33C1A9}" type="presParOf" srcId="{06968337-6099-46C8-A9D2-93327B527E25}" destId="{78D3864E-CF76-41B6-973B-1514D40A238B}" srcOrd="2" destOrd="0" presId="urn:microsoft.com/office/officeart/2018/2/layout/IconVerticalSolidList"/>
    <dgm:cxn modelId="{938B38D5-B022-9142-B75B-CDBC3A2B6068}" type="presParOf" srcId="{78D3864E-CF76-41B6-973B-1514D40A238B}" destId="{F88F8A48-D5B7-428C-AF3F-DAA90FF4E1E8}" srcOrd="0" destOrd="0" presId="urn:microsoft.com/office/officeart/2018/2/layout/IconVerticalSolidList"/>
    <dgm:cxn modelId="{E9042A3F-5785-ED45-A055-15292525CF83}" type="presParOf" srcId="{78D3864E-CF76-41B6-973B-1514D40A238B}" destId="{40FFEEB9-E154-4D34-84AB-4747D8E28E32}" srcOrd="1" destOrd="0" presId="urn:microsoft.com/office/officeart/2018/2/layout/IconVerticalSolidList"/>
    <dgm:cxn modelId="{52749D5F-40F7-2F47-BEDD-FACF6E9C238D}" type="presParOf" srcId="{78D3864E-CF76-41B6-973B-1514D40A238B}" destId="{E7F8E588-B74E-4652-9653-F82C3A78F771}" srcOrd="2" destOrd="0" presId="urn:microsoft.com/office/officeart/2018/2/layout/IconVerticalSolidList"/>
    <dgm:cxn modelId="{9D824C98-9474-B14F-A282-02E353DE46F5}" type="presParOf" srcId="{78D3864E-CF76-41B6-973B-1514D40A238B}" destId="{F7AF0DB2-3340-400E-9CAF-243104EA7D50}" srcOrd="3" destOrd="0" presId="urn:microsoft.com/office/officeart/2018/2/layout/IconVerticalSolidList"/>
    <dgm:cxn modelId="{10833EB5-8943-3444-BC93-379D5A6B377B}" type="presParOf" srcId="{06968337-6099-46C8-A9D2-93327B527E25}" destId="{92423E01-B014-4BFC-9A39-EE08B8734EBA}" srcOrd="3" destOrd="0" presId="urn:microsoft.com/office/officeart/2018/2/layout/IconVerticalSolidList"/>
    <dgm:cxn modelId="{311F6613-0EAB-6647-9481-E9316163405A}" type="presParOf" srcId="{06968337-6099-46C8-A9D2-93327B527E25}" destId="{3910E89C-0830-AF4B-9DC6-C222B2BC9AF9}" srcOrd="4" destOrd="0" presId="urn:microsoft.com/office/officeart/2018/2/layout/IconVerticalSolidList"/>
    <dgm:cxn modelId="{C749F366-FF06-7640-9361-2274D1806A96}" type="presParOf" srcId="{3910E89C-0830-AF4B-9DC6-C222B2BC9AF9}" destId="{76F4B500-A8D0-0149-9B7C-CF96AEA54920}" srcOrd="0" destOrd="0" presId="urn:microsoft.com/office/officeart/2018/2/layout/IconVerticalSolidList"/>
    <dgm:cxn modelId="{2B5D0917-3E7C-4C46-B297-E92B682B97E2}" type="presParOf" srcId="{3910E89C-0830-AF4B-9DC6-C222B2BC9AF9}" destId="{1BCF63F8-B046-7A44-BE84-0558B979F1F7}" srcOrd="1" destOrd="0" presId="urn:microsoft.com/office/officeart/2018/2/layout/IconVerticalSolidList"/>
    <dgm:cxn modelId="{4474AE46-D528-6147-9D7B-6900CB148014}" type="presParOf" srcId="{3910E89C-0830-AF4B-9DC6-C222B2BC9AF9}" destId="{ED177A0B-700C-1D46-B10A-10318BEA2DC4}" srcOrd="2" destOrd="0" presId="urn:microsoft.com/office/officeart/2018/2/layout/IconVerticalSolidList"/>
    <dgm:cxn modelId="{46DC7DA2-E5ED-5E41-ADEF-2F89E9F8C412}" type="presParOf" srcId="{3910E89C-0830-AF4B-9DC6-C222B2BC9AF9}" destId="{DB4869B6-77DD-634A-B974-4AE07288AB72}" srcOrd="3" destOrd="0" presId="urn:microsoft.com/office/officeart/2018/2/layout/IconVerticalSolidList"/>
    <dgm:cxn modelId="{75DA5842-7140-2340-B9D2-7F2F700BDBDB}" type="presParOf" srcId="{06968337-6099-46C8-A9D2-93327B527E25}" destId="{E7F8F48A-A750-8649-9BA7-E4A307EE99C3}" srcOrd="5" destOrd="0" presId="urn:microsoft.com/office/officeart/2018/2/layout/IconVerticalSolidList"/>
    <dgm:cxn modelId="{99336167-6210-334A-875C-233716244361}" type="presParOf" srcId="{06968337-6099-46C8-A9D2-93327B527E25}" destId="{89DBA910-9061-464F-B00B-023E5EC8AB41}" srcOrd="6" destOrd="0" presId="urn:microsoft.com/office/officeart/2018/2/layout/IconVerticalSolidList"/>
    <dgm:cxn modelId="{AADF147F-A589-0E4F-A3C9-1674689B5E36}" type="presParOf" srcId="{89DBA910-9061-464F-B00B-023E5EC8AB41}" destId="{C2A67605-A70C-4CB9-A6DE-BD00A452E374}" srcOrd="0" destOrd="0" presId="urn:microsoft.com/office/officeart/2018/2/layout/IconVerticalSolidList"/>
    <dgm:cxn modelId="{0E98EE6A-46D1-EE45-A782-829E92EEEF98}" type="presParOf" srcId="{89DBA910-9061-464F-B00B-023E5EC8AB41}" destId="{4E26F8E3-FCFC-40D3-9AE0-B0A3D3A68C3F}" srcOrd="1" destOrd="0" presId="urn:microsoft.com/office/officeart/2018/2/layout/IconVerticalSolidList"/>
    <dgm:cxn modelId="{9EA239F9-E0C2-8E4E-8051-B0D5D8F5E1C8}" type="presParOf" srcId="{89DBA910-9061-464F-B00B-023E5EC8AB41}" destId="{22678D2D-1F53-47D0-8ACD-05B15123009B}" srcOrd="2" destOrd="0" presId="urn:microsoft.com/office/officeart/2018/2/layout/IconVerticalSolidList"/>
    <dgm:cxn modelId="{D7D20018-3F97-1447-9CBC-9F6395129276}" type="presParOf" srcId="{89DBA910-9061-464F-B00B-023E5EC8AB41}" destId="{A7FFBE1F-F42C-48CD-8DF8-371DA745D0CF}" srcOrd="3" destOrd="0" presId="urn:microsoft.com/office/officeart/2018/2/layout/IconVerticalSolidList"/>
    <dgm:cxn modelId="{4ADE1366-1B49-2B40-B1CC-1310A8233FF4}" type="presParOf" srcId="{06968337-6099-46C8-A9D2-93327B527E25}" destId="{DC83BDC5-AD6A-419D-B49C-0C9A369E6865}" srcOrd="7" destOrd="0" presId="urn:microsoft.com/office/officeart/2018/2/layout/IconVerticalSolidList"/>
    <dgm:cxn modelId="{A91BE303-2857-B042-B48C-F77AF517F693}" type="presParOf" srcId="{06968337-6099-46C8-A9D2-93327B527E25}" destId="{C7023CA1-0E09-4734-B852-0ABA1D0B6880}" srcOrd="8" destOrd="0" presId="urn:microsoft.com/office/officeart/2018/2/layout/IconVerticalSolidList"/>
    <dgm:cxn modelId="{B2705553-E2B2-CB49-858B-FE6372EEEE50}" type="presParOf" srcId="{C7023CA1-0E09-4734-B852-0ABA1D0B6880}" destId="{01F6EC8B-EC45-4494-BCD4-4C5C92C91901}" srcOrd="0" destOrd="0" presId="urn:microsoft.com/office/officeart/2018/2/layout/IconVerticalSolidList"/>
    <dgm:cxn modelId="{EAACAE83-68D8-8A43-9069-EB6A66011A5C}" type="presParOf" srcId="{C7023CA1-0E09-4734-B852-0ABA1D0B6880}" destId="{2E143783-224E-44BD-A40F-59B6D8D191F8}" srcOrd="1" destOrd="0" presId="urn:microsoft.com/office/officeart/2018/2/layout/IconVerticalSolidList"/>
    <dgm:cxn modelId="{1EED4620-443F-B646-813B-E702E3153FF7}" type="presParOf" srcId="{C7023CA1-0E09-4734-B852-0ABA1D0B6880}" destId="{C215CDD5-26AB-4239-B5FD-D7B589EF7F81}" srcOrd="2" destOrd="0" presId="urn:microsoft.com/office/officeart/2018/2/layout/IconVerticalSolidList"/>
    <dgm:cxn modelId="{059E13B7-3EF6-EB49-9CCD-060F1B4057FE}" type="presParOf" srcId="{C7023CA1-0E09-4734-B852-0ABA1D0B6880}" destId="{07451188-B07B-4413-B43B-DD72566F9DCF}"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55A8F81-E63F-4C82-99CD-231EF547E20E}" type="doc">
      <dgm:prSet loTypeId="urn:microsoft.com/office/officeart/2008/layout/LinedList" loCatId="list" qsTypeId="urn:microsoft.com/office/officeart/2005/8/quickstyle/simple2" qsCatId="simple" csTypeId="urn:microsoft.com/office/officeart/2005/8/colors/accent2_2" csCatId="accent2" phldr="1"/>
      <dgm:spPr/>
      <dgm:t>
        <a:bodyPr/>
        <a:lstStyle/>
        <a:p>
          <a:endParaRPr lang="en-US"/>
        </a:p>
      </dgm:t>
    </dgm:pt>
    <dgm:pt modelId="{015C5B55-16EB-4F84-B77C-DC3DE2984A27}">
      <dgm:prSet/>
      <dgm:spPr/>
      <dgm:t>
        <a:bodyPr/>
        <a:lstStyle/>
        <a:p>
          <a:r>
            <a:rPr lang="en-GB"/>
            <a:t>If students require additional support with devices they can visit the IT Office between 07:30 and 18:00</a:t>
          </a:r>
          <a:endParaRPr lang="en-US"/>
        </a:p>
      </dgm:t>
    </dgm:pt>
    <dgm:pt modelId="{B7DAD4AE-427B-48CF-A6E2-8671E6D2B35C}" type="parTrans" cxnId="{BEC8CB84-B4B8-41FA-AAA1-E8B0CB3CEB1B}">
      <dgm:prSet/>
      <dgm:spPr/>
      <dgm:t>
        <a:bodyPr/>
        <a:lstStyle/>
        <a:p>
          <a:endParaRPr lang="en-US"/>
        </a:p>
      </dgm:t>
    </dgm:pt>
    <dgm:pt modelId="{B4CD6AD6-8360-4005-B224-3BC2A1B9A3AD}" type="sibTrans" cxnId="{BEC8CB84-B4B8-41FA-AAA1-E8B0CB3CEB1B}">
      <dgm:prSet/>
      <dgm:spPr/>
      <dgm:t>
        <a:bodyPr/>
        <a:lstStyle/>
        <a:p>
          <a:endParaRPr lang="en-US"/>
        </a:p>
      </dgm:t>
    </dgm:pt>
    <dgm:pt modelId="{1745F7EF-8519-4586-83EA-CF3810093407}">
      <dgm:prSet/>
      <dgm:spPr/>
      <dgm:t>
        <a:bodyPr/>
        <a:lstStyle/>
        <a:p>
          <a:r>
            <a:rPr lang="en-GB"/>
            <a:t>For students who forget their device or cannot use their device due to repair, we have spare iPads.</a:t>
          </a:r>
          <a:endParaRPr lang="en-US"/>
        </a:p>
      </dgm:t>
    </dgm:pt>
    <dgm:pt modelId="{24DA9C10-08FD-45B1-A8A6-021FE191DB02}" type="parTrans" cxnId="{7F7301C0-AFA0-4A4F-9F53-C00FFDD8800D}">
      <dgm:prSet/>
      <dgm:spPr/>
      <dgm:t>
        <a:bodyPr/>
        <a:lstStyle/>
        <a:p>
          <a:endParaRPr lang="en-US"/>
        </a:p>
      </dgm:t>
    </dgm:pt>
    <dgm:pt modelId="{01BA1B3C-02ED-40DF-832C-988660E28596}" type="sibTrans" cxnId="{7F7301C0-AFA0-4A4F-9F53-C00FFDD8800D}">
      <dgm:prSet/>
      <dgm:spPr/>
      <dgm:t>
        <a:bodyPr/>
        <a:lstStyle/>
        <a:p>
          <a:endParaRPr lang="en-US"/>
        </a:p>
      </dgm:t>
    </dgm:pt>
    <dgm:pt modelId="{4E465A31-5933-4048-827B-60749A93CC0A}">
      <dgm:prSet/>
      <dgm:spPr/>
      <dgm:t>
        <a:bodyPr/>
        <a:lstStyle/>
        <a:p>
          <a:r>
            <a:rPr lang="en-GB"/>
            <a:t>Students are also able to report problems or request assistance by </a:t>
          </a:r>
          <a:r>
            <a:rPr lang="en-GB">
              <a:latin typeface="Century Gothic" panose="020F0302020204030204"/>
            </a:rPr>
            <a:t>emailing </a:t>
          </a:r>
          <a:r>
            <a:rPr lang="en-GB">
              <a:latin typeface="Century Gothic" panose="020F0302020204030204"/>
              <a:hlinkClick xmlns:r="http://schemas.openxmlformats.org/officeDocument/2006/relationships" r:id="rId1"/>
            </a:rPr>
            <a:t>it@jcg.sch.je</a:t>
          </a:r>
          <a:endParaRPr lang="en-US"/>
        </a:p>
      </dgm:t>
    </dgm:pt>
    <dgm:pt modelId="{E5BE322B-E710-4633-A853-E736F1E2A571}" type="parTrans" cxnId="{8D88F39C-A092-4D01-8134-B89A74AE7772}">
      <dgm:prSet/>
      <dgm:spPr/>
      <dgm:t>
        <a:bodyPr/>
        <a:lstStyle/>
        <a:p>
          <a:endParaRPr lang="en-US"/>
        </a:p>
      </dgm:t>
    </dgm:pt>
    <dgm:pt modelId="{ED6D2639-6937-4390-9190-9273FBFC19FC}" type="sibTrans" cxnId="{8D88F39C-A092-4D01-8134-B89A74AE7772}">
      <dgm:prSet/>
      <dgm:spPr/>
      <dgm:t>
        <a:bodyPr/>
        <a:lstStyle/>
        <a:p>
          <a:endParaRPr lang="en-US"/>
        </a:p>
      </dgm:t>
    </dgm:pt>
    <dgm:pt modelId="{7E3D782D-3E03-8E4A-BF92-0CDAE26F5BB4}" type="pres">
      <dgm:prSet presAssocID="{755A8F81-E63F-4C82-99CD-231EF547E20E}" presName="vert0" presStyleCnt="0">
        <dgm:presLayoutVars>
          <dgm:dir/>
          <dgm:animOne val="branch"/>
          <dgm:animLvl val="lvl"/>
        </dgm:presLayoutVars>
      </dgm:prSet>
      <dgm:spPr/>
    </dgm:pt>
    <dgm:pt modelId="{D83462B8-2CDF-DE43-90C3-70EDF439465F}" type="pres">
      <dgm:prSet presAssocID="{015C5B55-16EB-4F84-B77C-DC3DE2984A27}" presName="thickLine" presStyleLbl="alignNode1" presStyleIdx="0" presStyleCnt="3"/>
      <dgm:spPr/>
    </dgm:pt>
    <dgm:pt modelId="{950057F5-0E54-BA49-9A32-EF8B8830B02B}" type="pres">
      <dgm:prSet presAssocID="{015C5B55-16EB-4F84-B77C-DC3DE2984A27}" presName="horz1" presStyleCnt="0"/>
      <dgm:spPr/>
    </dgm:pt>
    <dgm:pt modelId="{DF676A48-8074-0744-89DA-8161C44F2E7F}" type="pres">
      <dgm:prSet presAssocID="{015C5B55-16EB-4F84-B77C-DC3DE2984A27}" presName="tx1" presStyleLbl="revTx" presStyleIdx="0" presStyleCnt="3"/>
      <dgm:spPr/>
    </dgm:pt>
    <dgm:pt modelId="{565CEBC8-B4B5-EE4B-9436-7629C5E0DBE5}" type="pres">
      <dgm:prSet presAssocID="{015C5B55-16EB-4F84-B77C-DC3DE2984A27}" presName="vert1" presStyleCnt="0"/>
      <dgm:spPr/>
    </dgm:pt>
    <dgm:pt modelId="{6B86BCF6-56A3-FC42-A156-4F4C2956B06E}" type="pres">
      <dgm:prSet presAssocID="{1745F7EF-8519-4586-83EA-CF3810093407}" presName="thickLine" presStyleLbl="alignNode1" presStyleIdx="1" presStyleCnt="3"/>
      <dgm:spPr/>
    </dgm:pt>
    <dgm:pt modelId="{64BD2ACF-62CA-6D43-B988-6A24C10AE7DE}" type="pres">
      <dgm:prSet presAssocID="{1745F7EF-8519-4586-83EA-CF3810093407}" presName="horz1" presStyleCnt="0"/>
      <dgm:spPr/>
    </dgm:pt>
    <dgm:pt modelId="{0551511B-B25F-8748-9E65-E7E8DA3799BD}" type="pres">
      <dgm:prSet presAssocID="{1745F7EF-8519-4586-83EA-CF3810093407}" presName="tx1" presStyleLbl="revTx" presStyleIdx="1" presStyleCnt="3"/>
      <dgm:spPr/>
    </dgm:pt>
    <dgm:pt modelId="{2E24C4DD-1F99-974C-8764-DB9F91715E8A}" type="pres">
      <dgm:prSet presAssocID="{1745F7EF-8519-4586-83EA-CF3810093407}" presName="vert1" presStyleCnt="0"/>
      <dgm:spPr/>
    </dgm:pt>
    <dgm:pt modelId="{9C57C589-C8DA-F74C-9390-CBDBA93A2AA9}" type="pres">
      <dgm:prSet presAssocID="{4E465A31-5933-4048-827B-60749A93CC0A}" presName="thickLine" presStyleLbl="alignNode1" presStyleIdx="2" presStyleCnt="3"/>
      <dgm:spPr/>
    </dgm:pt>
    <dgm:pt modelId="{9EA6C0DD-F413-2E4F-A230-56F86263767B}" type="pres">
      <dgm:prSet presAssocID="{4E465A31-5933-4048-827B-60749A93CC0A}" presName="horz1" presStyleCnt="0"/>
      <dgm:spPr/>
    </dgm:pt>
    <dgm:pt modelId="{96B2E97E-72AF-D84C-9287-9739573A442A}" type="pres">
      <dgm:prSet presAssocID="{4E465A31-5933-4048-827B-60749A93CC0A}" presName="tx1" presStyleLbl="revTx" presStyleIdx="2" presStyleCnt="3"/>
      <dgm:spPr/>
    </dgm:pt>
    <dgm:pt modelId="{EF552AF3-50F6-654D-8FFD-7FB7510BEA4C}" type="pres">
      <dgm:prSet presAssocID="{4E465A31-5933-4048-827B-60749A93CC0A}" presName="vert1" presStyleCnt="0"/>
      <dgm:spPr/>
    </dgm:pt>
  </dgm:ptLst>
  <dgm:cxnLst>
    <dgm:cxn modelId="{09783902-3E90-5941-AF33-14CC6B269AD6}" type="presOf" srcId="{4E465A31-5933-4048-827B-60749A93CC0A}" destId="{96B2E97E-72AF-D84C-9287-9739573A442A}" srcOrd="0" destOrd="0" presId="urn:microsoft.com/office/officeart/2008/layout/LinedList"/>
    <dgm:cxn modelId="{A66CAA04-FB08-4047-9FDF-9B72A161EA24}" type="presOf" srcId="{755A8F81-E63F-4C82-99CD-231EF547E20E}" destId="{7E3D782D-3E03-8E4A-BF92-0CDAE26F5BB4}" srcOrd="0" destOrd="0" presId="urn:microsoft.com/office/officeart/2008/layout/LinedList"/>
    <dgm:cxn modelId="{665FBE04-7FC9-8145-B0E7-F4FCB4D1C60D}" type="presOf" srcId="{015C5B55-16EB-4F84-B77C-DC3DE2984A27}" destId="{DF676A48-8074-0744-89DA-8161C44F2E7F}" srcOrd="0" destOrd="0" presId="urn:microsoft.com/office/officeart/2008/layout/LinedList"/>
    <dgm:cxn modelId="{BEC8CB84-B4B8-41FA-AAA1-E8B0CB3CEB1B}" srcId="{755A8F81-E63F-4C82-99CD-231EF547E20E}" destId="{015C5B55-16EB-4F84-B77C-DC3DE2984A27}" srcOrd="0" destOrd="0" parTransId="{B7DAD4AE-427B-48CF-A6E2-8671E6D2B35C}" sibTransId="{B4CD6AD6-8360-4005-B224-3BC2A1B9A3AD}"/>
    <dgm:cxn modelId="{8D88F39C-A092-4D01-8134-B89A74AE7772}" srcId="{755A8F81-E63F-4C82-99CD-231EF547E20E}" destId="{4E465A31-5933-4048-827B-60749A93CC0A}" srcOrd="2" destOrd="0" parTransId="{E5BE322B-E710-4633-A853-E736F1E2A571}" sibTransId="{ED6D2639-6937-4390-9190-9273FBFC19FC}"/>
    <dgm:cxn modelId="{7EA1A2B6-79F5-9046-8038-843F7EFEB7FD}" type="presOf" srcId="{1745F7EF-8519-4586-83EA-CF3810093407}" destId="{0551511B-B25F-8748-9E65-E7E8DA3799BD}" srcOrd="0" destOrd="0" presId="urn:microsoft.com/office/officeart/2008/layout/LinedList"/>
    <dgm:cxn modelId="{7F7301C0-AFA0-4A4F-9F53-C00FFDD8800D}" srcId="{755A8F81-E63F-4C82-99CD-231EF547E20E}" destId="{1745F7EF-8519-4586-83EA-CF3810093407}" srcOrd="1" destOrd="0" parTransId="{24DA9C10-08FD-45B1-A8A6-021FE191DB02}" sibTransId="{01BA1B3C-02ED-40DF-832C-988660E28596}"/>
    <dgm:cxn modelId="{B702B5D3-BD78-0240-A03D-A34F762C70AC}" type="presParOf" srcId="{7E3D782D-3E03-8E4A-BF92-0CDAE26F5BB4}" destId="{D83462B8-2CDF-DE43-90C3-70EDF439465F}" srcOrd="0" destOrd="0" presId="urn:microsoft.com/office/officeart/2008/layout/LinedList"/>
    <dgm:cxn modelId="{B4CD52F7-C097-0B4B-AE06-7B1CD8466D8C}" type="presParOf" srcId="{7E3D782D-3E03-8E4A-BF92-0CDAE26F5BB4}" destId="{950057F5-0E54-BA49-9A32-EF8B8830B02B}" srcOrd="1" destOrd="0" presId="urn:microsoft.com/office/officeart/2008/layout/LinedList"/>
    <dgm:cxn modelId="{20F62974-E03C-5347-BC9B-C42C3351E748}" type="presParOf" srcId="{950057F5-0E54-BA49-9A32-EF8B8830B02B}" destId="{DF676A48-8074-0744-89DA-8161C44F2E7F}" srcOrd="0" destOrd="0" presId="urn:microsoft.com/office/officeart/2008/layout/LinedList"/>
    <dgm:cxn modelId="{F13408D3-772E-C544-A429-BA24B7E01C73}" type="presParOf" srcId="{950057F5-0E54-BA49-9A32-EF8B8830B02B}" destId="{565CEBC8-B4B5-EE4B-9436-7629C5E0DBE5}" srcOrd="1" destOrd="0" presId="urn:microsoft.com/office/officeart/2008/layout/LinedList"/>
    <dgm:cxn modelId="{676F6C99-EC0A-3D4D-952B-3C17B894B15C}" type="presParOf" srcId="{7E3D782D-3E03-8E4A-BF92-0CDAE26F5BB4}" destId="{6B86BCF6-56A3-FC42-A156-4F4C2956B06E}" srcOrd="2" destOrd="0" presId="urn:microsoft.com/office/officeart/2008/layout/LinedList"/>
    <dgm:cxn modelId="{DA32257E-E466-AF48-A37A-24E07DBF26E5}" type="presParOf" srcId="{7E3D782D-3E03-8E4A-BF92-0CDAE26F5BB4}" destId="{64BD2ACF-62CA-6D43-B988-6A24C10AE7DE}" srcOrd="3" destOrd="0" presId="urn:microsoft.com/office/officeart/2008/layout/LinedList"/>
    <dgm:cxn modelId="{A8871122-5636-744B-9F75-52CAF88C1556}" type="presParOf" srcId="{64BD2ACF-62CA-6D43-B988-6A24C10AE7DE}" destId="{0551511B-B25F-8748-9E65-E7E8DA3799BD}" srcOrd="0" destOrd="0" presId="urn:microsoft.com/office/officeart/2008/layout/LinedList"/>
    <dgm:cxn modelId="{B7203398-F98B-544C-92BA-0CAC1220E40B}" type="presParOf" srcId="{64BD2ACF-62CA-6D43-B988-6A24C10AE7DE}" destId="{2E24C4DD-1F99-974C-8764-DB9F91715E8A}" srcOrd="1" destOrd="0" presId="urn:microsoft.com/office/officeart/2008/layout/LinedList"/>
    <dgm:cxn modelId="{A666BC48-E14B-A940-B078-847B354AC61F}" type="presParOf" srcId="{7E3D782D-3E03-8E4A-BF92-0CDAE26F5BB4}" destId="{9C57C589-C8DA-F74C-9390-CBDBA93A2AA9}" srcOrd="4" destOrd="0" presId="urn:microsoft.com/office/officeart/2008/layout/LinedList"/>
    <dgm:cxn modelId="{81A05B4F-5340-9A48-A962-825CA71C9ABF}" type="presParOf" srcId="{7E3D782D-3E03-8E4A-BF92-0CDAE26F5BB4}" destId="{9EA6C0DD-F413-2E4F-A230-56F86263767B}" srcOrd="5" destOrd="0" presId="urn:microsoft.com/office/officeart/2008/layout/LinedList"/>
    <dgm:cxn modelId="{2965E7D0-A46C-9343-8554-257F1B1E4E0D}" type="presParOf" srcId="{9EA6C0DD-F413-2E4F-A230-56F86263767B}" destId="{96B2E97E-72AF-D84C-9287-9739573A442A}" srcOrd="0" destOrd="0" presId="urn:microsoft.com/office/officeart/2008/layout/LinedList"/>
    <dgm:cxn modelId="{9CC8B122-38C7-1344-99AE-34F2006D0707}" type="presParOf" srcId="{9EA6C0DD-F413-2E4F-A230-56F86263767B}" destId="{EF552AF3-50F6-654D-8FFD-7FB7510BEA4C}"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3DCA6DD-3FDA-42CB-9856-503899269DD1}" type="doc">
      <dgm:prSet loTypeId="urn:microsoft.com/office/officeart/2018/2/layout/IconLabelList" loCatId="icon" qsTypeId="urn:microsoft.com/office/officeart/2005/8/quickstyle/simple1" qsCatId="simple" csTypeId="urn:microsoft.com/office/officeart/2018/5/colors/Iconchunking_neutralbg_accent4_2" csCatId="accent4" phldr="1"/>
      <dgm:spPr/>
      <dgm:t>
        <a:bodyPr/>
        <a:lstStyle/>
        <a:p>
          <a:endParaRPr lang="en-US"/>
        </a:p>
      </dgm:t>
    </dgm:pt>
    <dgm:pt modelId="{E2FAAECE-62A4-4056-B8B6-04A280A95209}">
      <dgm:prSet/>
      <dgm:spPr/>
      <dgm:t>
        <a:bodyPr/>
        <a:lstStyle/>
        <a:p>
          <a:pPr>
            <a:lnSpc>
              <a:spcPct val="100000"/>
            </a:lnSpc>
          </a:pPr>
          <a:r>
            <a:rPr lang="en-US"/>
            <a:t>Take a 20 second break</a:t>
          </a:r>
        </a:p>
      </dgm:t>
    </dgm:pt>
    <dgm:pt modelId="{C1643A19-6028-4D76-A28E-2CDE13DA8073}" type="parTrans" cxnId="{9A2DDA3A-EE6E-4878-B23F-8A7EFA31EA1A}">
      <dgm:prSet/>
      <dgm:spPr/>
      <dgm:t>
        <a:bodyPr/>
        <a:lstStyle/>
        <a:p>
          <a:endParaRPr lang="en-US"/>
        </a:p>
      </dgm:t>
    </dgm:pt>
    <dgm:pt modelId="{B7CD8D0E-302C-4BC1-937C-6BB45B44FE80}" type="sibTrans" cxnId="{9A2DDA3A-EE6E-4878-B23F-8A7EFA31EA1A}">
      <dgm:prSet/>
      <dgm:spPr/>
      <dgm:t>
        <a:bodyPr/>
        <a:lstStyle/>
        <a:p>
          <a:endParaRPr lang="en-US"/>
        </a:p>
      </dgm:t>
    </dgm:pt>
    <dgm:pt modelId="{FF1E7D69-2D3F-4F00-9161-D1DD9F36974D}">
      <dgm:prSet/>
      <dgm:spPr/>
      <dgm:t>
        <a:bodyPr/>
        <a:lstStyle/>
        <a:p>
          <a:pPr>
            <a:lnSpc>
              <a:spcPct val="100000"/>
            </a:lnSpc>
          </a:pPr>
          <a:r>
            <a:rPr lang="en-US"/>
            <a:t>Every 20 minutes</a:t>
          </a:r>
        </a:p>
      </dgm:t>
    </dgm:pt>
    <dgm:pt modelId="{75B94716-844B-4A47-A980-CB845A00C876}" type="parTrans" cxnId="{DA4B88A3-5F7A-41D3-B7BA-A075634E4BD0}">
      <dgm:prSet/>
      <dgm:spPr/>
      <dgm:t>
        <a:bodyPr/>
        <a:lstStyle/>
        <a:p>
          <a:endParaRPr lang="en-US"/>
        </a:p>
      </dgm:t>
    </dgm:pt>
    <dgm:pt modelId="{D46C1140-E103-49CA-A441-A0AADE32F4C4}" type="sibTrans" cxnId="{DA4B88A3-5F7A-41D3-B7BA-A075634E4BD0}">
      <dgm:prSet/>
      <dgm:spPr/>
      <dgm:t>
        <a:bodyPr/>
        <a:lstStyle/>
        <a:p>
          <a:endParaRPr lang="en-US"/>
        </a:p>
      </dgm:t>
    </dgm:pt>
    <dgm:pt modelId="{41EC6292-1ABE-46C9-96D3-04E8C24C2994}">
      <dgm:prSet/>
      <dgm:spPr/>
      <dgm:t>
        <a:bodyPr/>
        <a:lstStyle/>
        <a:p>
          <a:pPr>
            <a:lnSpc>
              <a:spcPct val="100000"/>
            </a:lnSpc>
          </a:pPr>
          <a:r>
            <a:rPr lang="en-US"/>
            <a:t>Look at something 20 feet away</a:t>
          </a:r>
        </a:p>
      </dgm:t>
    </dgm:pt>
    <dgm:pt modelId="{13EADD87-B56C-4D4E-BF81-B1AF8EE5CCA0}" type="parTrans" cxnId="{B10412D5-F8A6-4F9F-93EF-287AAAA66155}">
      <dgm:prSet/>
      <dgm:spPr/>
      <dgm:t>
        <a:bodyPr/>
        <a:lstStyle/>
        <a:p>
          <a:endParaRPr lang="en-US"/>
        </a:p>
      </dgm:t>
    </dgm:pt>
    <dgm:pt modelId="{9AEA0BF3-5E1B-44A5-A8CB-789B75B47778}" type="sibTrans" cxnId="{B10412D5-F8A6-4F9F-93EF-287AAAA66155}">
      <dgm:prSet/>
      <dgm:spPr/>
      <dgm:t>
        <a:bodyPr/>
        <a:lstStyle/>
        <a:p>
          <a:endParaRPr lang="en-US"/>
        </a:p>
      </dgm:t>
    </dgm:pt>
    <dgm:pt modelId="{4428A622-AF12-4165-9846-202B54107D2B}" type="pres">
      <dgm:prSet presAssocID="{C3DCA6DD-3FDA-42CB-9856-503899269DD1}" presName="root" presStyleCnt="0">
        <dgm:presLayoutVars>
          <dgm:dir/>
          <dgm:resizeHandles val="exact"/>
        </dgm:presLayoutVars>
      </dgm:prSet>
      <dgm:spPr/>
    </dgm:pt>
    <dgm:pt modelId="{733FD893-BFE5-4D46-B368-3B11900B0F0A}" type="pres">
      <dgm:prSet presAssocID="{E2FAAECE-62A4-4056-B8B6-04A280A95209}" presName="compNode" presStyleCnt="0"/>
      <dgm:spPr/>
    </dgm:pt>
    <dgm:pt modelId="{08343E65-5613-4D54-AEEF-149587187BCA}" type="pres">
      <dgm:prSet presAssocID="{E2FAAECE-62A4-4056-B8B6-04A280A95209}"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Coffee"/>
        </a:ext>
      </dgm:extLst>
    </dgm:pt>
    <dgm:pt modelId="{380CB251-3B3A-4EF5-98E8-592540D18794}" type="pres">
      <dgm:prSet presAssocID="{E2FAAECE-62A4-4056-B8B6-04A280A95209}" presName="spaceRect" presStyleCnt="0"/>
      <dgm:spPr/>
    </dgm:pt>
    <dgm:pt modelId="{6AED2614-D2BB-473D-B933-9C3284D54B62}" type="pres">
      <dgm:prSet presAssocID="{E2FAAECE-62A4-4056-B8B6-04A280A95209}" presName="textRect" presStyleLbl="revTx" presStyleIdx="0" presStyleCnt="3">
        <dgm:presLayoutVars>
          <dgm:chMax val="1"/>
          <dgm:chPref val="1"/>
        </dgm:presLayoutVars>
      </dgm:prSet>
      <dgm:spPr/>
    </dgm:pt>
    <dgm:pt modelId="{C70AED89-95CA-4D33-99C6-F578C49868E8}" type="pres">
      <dgm:prSet presAssocID="{B7CD8D0E-302C-4BC1-937C-6BB45B44FE80}" presName="sibTrans" presStyleCnt="0"/>
      <dgm:spPr/>
    </dgm:pt>
    <dgm:pt modelId="{13F4BCC2-6521-4E64-979F-A0F33D754389}" type="pres">
      <dgm:prSet presAssocID="{FF1E7D69-2D3F-4F00-9161-D1DD9F36974D}" presName="compNode" presStyleCnt="0"/>
      <dgm:spPr/>
    </dgm:pt>
    <dgm:pt modelId="{9DEF343A-75E3-47AA-A3D1-89678A0B99F7}" type="pres">
      <dgm:prSet presAssocID="{FF1E7D69-2D3F-4F00-9161-D1DD9F36974D}"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topwatch"/>
        </a:ext>
      </dgm:extLst>
    </dgm:pt>
    <dgm:pt modelId="{8EFB47B6-10ED-40A9-8FD3-B2E5957FCB84}" type="pres">
      <dgm:prSet presAssocID="{FF1E7D69-2D3F-4F00-9161-D1DD9F36974D}" presName="spaceRect" presStyleCnt="0"/>
      <dgm:spPr/>
    </dgm:pt>
    <dgm:pt modelId="{69EC3862-4435-477C-B4CA-FDFDE06CE8C7}" type="pres">
      <dgm:prSet presAssocID="{FF1E7D69-2D3F-4F00-9161-D1DD9F36974D}" presName="textRect" presStyleLbl="revTx" presStyleIdx="1" presStyleCnt="3">
        <dgm:presLayoutVars>
          <dgm:chMax val="1"/>
          <dgm:chPref val="1"/>
        </dgm:presLayoutVars>
      </dgm:prSet>
      <dgm:spPr/>
    </dgm:pt>
    <dgm:pt modelId="{87C5DB77-CFC8-471C-A456-7EB1AA1E54F1}" type="pres">
      <dgm:prSet presAssocID="{D46C1140-E103-49CA-A441-A0AADE32F4C4}" presName="sibTrans" presStyleCnt="0"/>
      <dgm:spPr/>
    </dgm:pt>
    <dgm:pt modelId="{0DBF2DFA-01C0-4251-8183-B3440B78F169}" type="pres">
      <dgm:prSet presAssocID="{41EC6292-1ABE-46C9-96D3-04E8C24C2994}" presName="compNode" presStyleCnt="0"/>
      <dgm:spPr/>
    </dgm:pt>
    <dgm:pt modelId="{846F48F5-8387-4708-AEDB-9F33928C85B9}" type="pres">
      <dgm:prSet presAssocID="{41EC6292-1ABE-46C9-96D3-04E8C24C2994}" presName="iconRect" presStyleLbl="node1" presStyleIdx="2" presStyleCnt="3"/>
      <dgm:spPr>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a:noFill/>
        </a:ln>
      </dgm:spPr>
      <dgm:extLst>
        <a:ext uri="{E40237B7-FDA0-4F09-8148-C483321AD2D9}">
          <dgm14:cNvPr xmlns:dgm14="http://schemas.microsoft.com/office/drawing/2010/diagram" id="0" name="" descr="Eye outline"/>
        </a:ext>
      </dgm:extLst>
    </dgm:pt>
    <dgm:pt modelId="{BF76B4CA-0963-4EE1-B0DB-9E9574A59ACA}" type="pres">
      <dgm:prSet presAssocID="{41EC6292-1ABE-46C9-96D3-04E8C24C2994}" presName="spaceRect" presStyleCnt="0"/>
      <dgm:spPr/>
    </dgm:pt>
    <dgm:pt modelId="{FE9D81D4-0C51-4E82-AD1C-1D1DEB3F0735}" type="pres">
      <dgm:prSet presAssocID="{41EC6292-1ABE-46C9-96D3-04E8C24C2994}" presName="textRect" presStyleLbl="revTx" presStyleIdx="2" presStyleCnt="3">
        <dgm:presLayoutVars>
          <dgm:chMax val="1"/>
          <dgm:chPref val="1"/>
        </dgm:presLayoutVars>
      </dgm:prSet>
      <dgm:spPr/>
    </dgm:pt>
  </dgm:ptLst>
  <dgm:cxnLst>
    <dgm:cxn modelId="{ACEF2000-F0CE-914D-8EE3-01E8C35D6A0C}" type="presOf" srcId="{E2FAAECE-62A4-4056-B8B6-04A280A95209}" destId="{6AED2614-D2BB-473D-B933-9C3284D54B62}" srcOrd="0" destOrd="0" presId="urn:microsoft.com/office/officeart/2018/2/layout/IconLabelList"/>
    <dgm:cxn modelId="{58950B14-B3F1-3448-A6E4-9CFCEBE32FA5}" type="presOf" srcId="{FF1E7D69-2D3F-4F00-9161-D1DD9F36974D}" destId="{69EC3862-4435-477C-B4CA-FDFDE06CE8C7}" srcOrd="0" destOrd="0" presId="urn:microsoft.com/office/officeart/2018/2/layout/IconLabelList"/>
    <dgm:cxn modelId="{9A2DDA3A-EE6E-4878-B23F-8A7EFA31EA1A}" srcId="{C3DCA6DD-3FDA-42CB-9856-503899269DD1}" destId="{E2FAAECE-62A4-4056-B8B6-04A280A95209}" srcOrd="0" destOrd="0" parTransId="{C1643A19-6028-4D76-A28E-2CDE13DA8073}" sibTransId="{B7CD8D0E-302C-4BC1-937C-6BB45B44FE80}"/>
    <dgm:cxn modelId="{FF623654-457A-AE49-B869-43FE90EEA34A}" type="presOf" srcId="{41EC6292-1ABE-46C9-96D3-04E8C24C2994}" destId="{FE9D81D4-0C51-4E82-AD1C-1D1DEB3F0735}" srcOrd="0" destOrd="0" presId="urn:microsoft.com/office/officeart/2018/2/layout/IconLabelList"/>
    <dgm:cxn modelId="{55356F91-E749-0748-B5CB-3A61E7DE9D40}" type="presOf" srcId="{C3DCA6DD-3FDA-42CB-9856-503899269DD1}" destId="{4428A622-AF12-4165-9846-202B54107D2B}" srcOrd="0" destOrd="0" presId="urn:microsoft.com/office/officeart/2018/2/layout/IconLabelList"/>
    <dgm:cxn modelId="{DA4B88A3-5F7A-41D3-B7BA-A075634E4BD0}" srcId="{C3DCA6DD-3FDA-42CB-9856-503899269DD1}" destId="{FF1E7D69-2D3F-4F00-9161-D1DD9F36974D}" srcOrd="1" destOrd="0" parTransId="{75B94716-844B-4A47-A980-CB845A00C876}" sibTransId="{D46C1140-E103-49CA-A441-A0AADE32F4C4}"/>
    <dgm:cxn modelId="{B10412D5-F8A6-4F9F-93EF-287AAAA66155}" srcId="{C3DCA6DD-3FDA-42CB-9856-503899269DD1}" destId="{41EC6292-1ABE-46C9-96D3-04E8C24C2994}" srcOrd="2" destOrd="0" parTransId="{13EADD87-B56C-4D4E-BF81-B1AF8EE5CCA0}" sibTransId="{9AEA0BF3-5E1B-44A5-A8CB-789B75B47778}"/>
    <dgm:cxn modelId="{3091695A-0A08-114B-85BE-AB16A26D851D}" type="presParOf" srcId="{4428A622-AF12-4165-9846-202B54107D2B}" destId="{733FD893-BFE5-4D46-B368-3B11900B0F0A}" srcOrd="0" destOrd="0" presId="urn:microsoft.com/office/officeart/2018/2/layout/IconLabelList"/>
    <dgm:cxn modelId="{1349C578-A64E-0446-9D79-A41986292857}" type="presParOf" srcId="{733FD893-BFE5-4D46-B368-3B11900B0F0A}" destId="{08343E65-5613-4D54-AEEF-149587187BCA}" srcOrd="0" destOrd="0" presId="urn:microsoft.com/office/officeart/2018/2/layout/IconLabelList"/>
    <dgm:cxn modelId="{61443A79-6B33-7C47-982A-5EFEA45E2951}" type="presParOf" srcId="{733FD893-BFE5-4D46-B368-3B11900B0F0A}" destId="{380CB251-3B3A-4EF5-98E8-592540D18794}" srcOrd="1" destOrd="0" presId="urn:microsoft.com/office/officeart/2018/2/layout/IconLabelList"/>
    <dgm:cxn modelId="{83179739-AD7F-7A41-B3F8-9CC46B5DCE63}" type="presParOf" srcId="{733FD893-BFE5-4D46-B368-3B11900B0F0A}" destId="{6AED2614-D2BB-473D-B933-9C3284D54B62}" srcOrd="2" destOrd="0" presId="urn:microsoft.com/office/officeart/2018/2/layout/IconLabelList"/>
    <dgm:cxn modelId="{F659B201-AD9C-F144-BEF3-7953E8C5A809}" type="presParOf" srcId="{4428A622-AF12-4165-9846-202B54107D2B}" destId="{C70AED89-95CA-4D33-99C6-F578C49868E8}" srcOrd="1" destOrd="0" presId="urn:microsoft.com/office/officeart/2018/2/layout/IconLabelList"/>
    <dgm:cxn modelId="{9AEFE94F-C2B2-DD4B-99C4-999AFDE93A72}" type="presParOf" srcId="{4428A622-AF12-4165-9846-202B54107D2B}" destId="{13F4BCC2-6521-4E64-979F-A0F33D754389}" srcOrd="2" destOrd="0" presId="urn:microsoft.com/office/officeart/2018/2/layout/IconLabelList"/>
    <dgm:cxn modelId="{45BB4483-9CA8-A040-A40D-066C5E8EE4A4}" type="presParOf" srcId="{13F4BCC2-6521-4E64-979F-A0F33D754389}" destId="{9DEF343A-75E3-47AA-A3D1-89678A0B99F7}" srcOrd="0" destOrd="0" presId="urn:microsoft.com/office/officeart/2018/2/layout/IconLabelList"/>
    <dgm:cxn modelId="{CFA81AA0-F89B-9741-8278-24CCE31E08D9}" type="presParOf" srcId="{13F4BCC2-6521-4E64-979F-A0F33D754389}" destId="{8EFB47B6-10ED-40A9-8FD3-B2E5957FCB84}" srcOrd="1" destOrd="0" presId="urn:microsoft.com/office/officeart/2018/2/layout/IconLabelList"/>
    <dgm:cxn modelId="{E6CAB115-ADCF-6D4A-8265-4CAEB06A8736}" type="presParOf" srcId="{13F4BCC2-6521-4E64-979F-A0F33D754389}" destId="{69EC3862-4435-477C-B4CA-FDFDE06CE8C7}" srcOrd="2" destOrd="0" presId="urn:microsoft.com/office/officeart/2018/2/layout/IconLabelList"/>
    <dgm:cxn modelId="{FEEB5671-7DCA-0A4F-A36A-5CE8888832ED}" type="presParOf" srcId="{4428A622-AF12-4165-9846-202B54107D2B}" destId="{87C5DB77-CFC8-471C-A456-7EB1AA1E54F1}" srcOrd="3" destOrd="0" presId="urn:microsoft.com/office/officeart/2018/2/layout/IconLabelList"/>
    <dgm:cxn modelId="{F473AA0D-92D3-794B-858B-25BEC7D3425E}" type="presParOf" srcId="{4428A622-AF12-4165-9846-202B54107D2B}" destId="{0DBF2DFA-01C0-4251-8183-B3440B78F169}" srcOrd="4" destOrd="0" presId="urn:microsoft.com/office/officeart/2018/2/layout/IconLabelList"/>
    <dgm:cxn modelId="{CF8CA530-9889-4843-90C7-C2707927972F}" type="presParOf" srcId="{0DBF2DFA-01C0-4251-8183-B3440B78F169}" destId="{846F48F5-8387-4708-AEDB-9F33928C85B9}" srcOrd="0" destOrd="0" presId="urn:microsoft.com/office/officeart/2018/2/layout/IconLabelList"/>
    <dgm:cxn modelId="{30AB9EAD-5FFC-5C44-8332-E17332EEF752}" type="presParOf" srcId="{0DBF2DFA-01C0-4251-8183-B3440B78F169}" destId="{BF76B4CA-0963-4EE1-B0DB-9E9574A59ACA}" srcOrd="1" destOrd="0" presId="urn:microsoft.com/office/officeart/2018/2/layout/IconLabelList"/>
    <dgm:cxn modelId="{4449F829-F142-7C4C-A9FC-B4DA53C1298D}" type="presParOf" srcId="{0DBF2DFA-01C0-4251-8183-B3440B78F169}" destId="{FE9D81D4-0C51-4E82-AD1C-1D1DEB3F0735}" srcOrd="2" destOrd="0" presId="urn:microsoft.com/office/officeart/2018/2/layout/IconLabel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A5C8C4-6D9F-4249-9658-D76E075ECB2A}">
      <dsp:nvSpPr>
        <dsp:cNvPr id="0" name=""/>
        <dsp:cNvSpPr/>
      </dsp:nvSpPr>
      <dsp:spPr>
        <a:xfrm>
          <a:off x="0" y="4000"/>
          <a:ext cx="4683949" cy="852139"/>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CD7ECE1-00D2-4EA5-9CC4-B9312678ECBC}">
      <dsp:nvSpPr>
        <dsp:cNvPr id="0" name=""/>
        <dsp:cNvSpPr/>
      </dsp:nvSpPr>
      <dsp:spPr>
        <a:xfrm>
          <a:off x="257772" y="195732"/>
          <a:ext cx="468676" cy="46867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8BA176E-7533-400B-AEB7-DCE9E994A426}">
      <dsp:nvSpPr>
        <dsp:cNvPr id="0" name=""/>
        <dsp:cNvSpPr/>
      </dsp:nvSpPr>
      <dsp:spPr>
        <a:xfrm>
          <a:off x="984221" y="4000"/>
          <a:ext cx="3699727" cy="8521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0185" tIns="90185" rIns="90185" bIns="90185" numCol="1" spcCol="1270" anchor="ctr" anchorCtr="0">
          <a:noAutofit/>
        </a:bodyPr>
        <a:lstStyle/>
        <a:p>
          <a:pPr marL="0" lvl="0" indent="0" algn="l" defTabSz="622300">
            <a:lnSpc>
              <a:spcPct val="100000"/>
            </a:lnSpc>
            <a:spcBef>
              <a:spcPct val="0"/>
            </a:spcBef>
            <a:spcAft>
              <a:spcPct val="35000"/>
            </a:spcAft>
            <a:buNone/>
          </a:pPr>
          <a:r>
            <a:rPr lang="en-GB" sz="1400" kern="1200"/>
            <a:t>Students will learn how to use Office 365 (including email etiquette) and all other school applications</a:t>
          </a:r>
          <a:endParaRPr lang="en-US" sz="1400" kern="1200"/>
        </a:p>
      </dsp:txBody>
      <dsp:txXfrm>
        <a:off x="984221" y="4000"/>
        <a:ext cx="3699727" cy="852139"/>
      </dsp:txXfrm>
    </dsp:sp>
    <dsp:sp modelId="{F88F8A48-D5B7-428C-AF3F-DAA90FF4E1E8}">
      <dsp:nvSpPr>
        <dsp:cNvPr id="0" name=""/>
        <dsp:cNvSpPr/>
      </dsp:nvSpPr>
      <dsp:spPr>
        <a:xfrm>
          <a:off x="0" y="1069175"/>
          <a:ext cx="4683949" cy="852139"/>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0FFEEB9-E154-4D34-84AB-4747D8E28E32}">
      <dsp:nvSpPr>
        <dsp:cNvPr id="0" name=""/>
        <dsp:cNvSpPr/>
      </dsp:nvSpPr>
      <dsp:spPr>
        <a:xfrm>
          <a:off x="257772" y="1260907"/>
          <a:ext cx="468676" cy="46867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7AF0DB2-3340-400E-9CAF-243104EA7D50}">
      <dsp:nvSpPr>
        <dsp:cNvPr id="0" name=""/>
        <dsp:cNvSpPr/>
      </dsp:nvSpPr>
      <dsp:spPr>
        <a:xfrm>
          <a:off x="984221" y="1069175"/>
          <a:ext cx="3699727" cy="8521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0185" tIns="90185" rIns="90185" bIns="90185" numCol="1" spcCol="1270" anchor="ctr" anchorCtr="0">
          <a:noAutofit/>
        </a:bodyPr>
        <a:lstStyle/>
        <a:p>
          <a:pPr marL="0" lvl="0" indent="0" algn="l" defTabSz="622300">
            <a:lnSpc>
              <a:spcPct val="100000"/>
            </a:lnSpc>
            <a:spcBef>
              <a:spcPct val="0"/>
            </a:spcBef>
            <a:spcAft>
              <a:spcPct val="35000"/>
            </a:spcAft>
            <a:buNone/>
          </a:pPr>
          <a:r>
            <a:rPr lang="en-GB" sz="1400" kern="1200"/>
            <a:t>Students will learn how to make effective notes and use their Digital Textbooks and resources.</a:t>
          </a:r>
          <a:endParaRPr lang="en-US" sz="1400" kern="1200"/>
        </a:p>
      </dsp:txBody>
      <dsp:txXfrm>
        <a:off x="984221" y="1069175"/>
        <a:ext cx="3699727" cy="852139"/>
      </dsp:txXfrm>
    </dsp:sp>
    <dsp:sp modelId="{76F4B500-A8D0-0149-9B7C-CF96AEA54920}">
      <dsp:nvSpPr>
        <dsp:cNvPr id="0" name=""/>
        <dsp:cNvSpPr/>
      </dsp:nvSpPr>
      <dsp:spPr>
        <a:xfrm>
          <a:off x="0" y="2216104"/>
          <a:ext cx="4683949" cy="852139"/>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BCF63F8-B046-7A44-BE84-0558B979F1F7}">
      <dsp:nvSpPr>
        <dsp:cNvPr id="0" name=""/>
        <dsp:cNvSpPr/>
      </dsp:nvSpPr>
      <dsp:spPr>
        <a:xfrm>
          <a:off x="243622" y="2423360"/>
          <a:ext cx="496975" cy="274119"/>
        </a:xfrm>
        <a:prstGeom prst="rect">
          <a:avLst/>
        </a:prstGeom>
        <a:blipFill>
          <a:blip xmlns:r="http://schemas.openxmlformats.org/officeDocument/2006/relationships" r:embed="rId3"/>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4869B6-77DD-634A-B974-4AE07288AB72}">
      <dsp:nvSpPr>
        <dsp:cNvPr id="0" name=""/>
        <dsp:cNvSpPr/>
      </dsp:nvSpPr>
      <dsp:spPr>
        <a:xfrm>
          <a:off x="984221" y="2134350"/>
          <a:ext cx="3699727" cy="8521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0185" tIns="90185" rIns="90185" bIns="90185" numCol="1" spcCol="1270" anchor="ctr" anchorCtr="0">
          <a:noAutofit/>
        </a:bodyPr>
        <a:lstStyle/>
        <a:p>
          <a:pPr marL="0" lvl="0" indent="0" algn="l" defTabSz="622300">
            <a:lnSpc>
              <a:spcPct val="100000"/>
            </a:lnSpc>
            <a:spcBef>
              <a:spcPct val="0"/>
            </a:spcBef>
            <a:spcAft>
              <a:spcPct val="35000"/>
            </a:spcAft>
            <a:buNone/>
          </a:pPr>
          <a:r>
            <a:rPr lang="en-GB" sz="1400" kern="1200"/>
            <a:t>Students will learn how to Touch Type</a:t>
          </a:r>
        </a:p>
      </dsp:txBody>
      <dsp:txXfrm>
        <a:off x="984221" y="2134350"/>
        <a:ext cx="3699727" cy="852139"/>
      </dsp:txXfrm>
    </dsp:sp>
    <dsp:sp modelId="{C2A67605-A70C-4CB9-A6DE-BD00A452E374}">
      <dsp:nvSpPr>
        <dsp:cNvPr id="0" name=""/>
        <dsp:cNvSpPr/>
      </dsp:nvSpPr>
      <dsp:spPr>
        <a:xfrm>
          <a:off x="0" y="3199525"/>
          <a:ext cx="4683949" cy="852139"/>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E26F8E3-FCFC-40D3-9AE0-B0A3D3A68C3F}">
      <dsp:nvSpPr>
        <dsp:cNvPr id="0" name=""/>
        <dsp:cNvSpPr/>
      </dsp:nvSpPr>
      <dsp:spPr>
        <a:xfrm>
          <a:off x="257772" y="3391256"/>
          <a:ext cx="468676" cy="46867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7FFBE1F-F42C-48CD-8DF8-371DA745D0CF}">
      <dsp:nvSpPr>
        <dsp:cNvPr id="0" name=""/>
        <dsp:cNvSpPr/>
      </dsp:nvSpPr>
      <dsp:spPr>
        <a:xfrm>
          <a:off x="984221" y="3199525"/>
          <a:ext cx="3699727" cy="8521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0185" tIns="90185" rIns="90185" bIns="90185" numCol="1" spcCol="1270" anchor="ctr" anchorCtr="0">
          <a:noAutofit/>
        </a:bodyPr>
        <a:lstStyle/>
        <a:p>
          <a:pPr marL="0" lvl="0" indent="0" algn="l" defTabSz="622300">
            <a:lnSpc>
              <a:spcPct val="100000"/>
            </a:lnSpc>
            <a:spcBef>
              <a:spcPct val="0"/>
            </a:spcBef>
            <a:spcAft>
              <a:spcPct val="35000"/>
            </a:spcAft>
            <a:buNone/>
          </a:pPr>
          <a:r>
            <a:rPr lang="en-GB" sz="1400" kern="1200"/>
            <a:t>Students will learn how to use their devices effectively and responsibly</a:t>
          </a:r>
          <a:endParaRPr lang="en-US" sz="1400" kern="1200"/>
        </a:p>
      </dsp:txBody>
      <dsp:txXfrm>
        <a:off x="984221" y="3199525"/>
        <a:ext cx="3699727" cy="852139"/>
      </dsp:txXfrm>
    </dsp:sp>
    <dsp:sp modelId="{01F6EC8B-EC45-4494-BCD4-4C5C92C91901}">
      <dsp:nvSpPr>
        <dsp:cNvPr id="0" name=""/>
        <dsp:cNvSpPr/>
      </dsp:nvSpPr>
      <dsp:spPr>
        <a:xfrm>
          <a:off x="0" y="4264700"/>
          <a:ext cx="4683949" cy="852139"/>
        </a:xfrm>
        <a:prstGeom prst="roundRect">
          <a:avLst>
            <a:gd name="adj" fmla="val 1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E143783-224E-44BD-A40F-59B6D8D191F8}">
      <dsp:nvSpPr>
        <dsp:cNvPr id="0" name=""/>
        <dsp:cNvSpPr/>
      </dsp:nvSpPr>
      <dsp:spPr>
        <a:xfrm>
          <a:off x="257772" y="4456431"/>
          <a:ext cx="468676" cy="46867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7451188-B07B-4413-B43B-DD72566F9DCF}">
      <dsp:nvSpPr>
        <dsp:cNvPr id="0" name=""/>
        <dsp:cNvSpPr/>
      </dsp:nvSpPr>
      <dsp:spPr>
        <a:xfrm>
          <a:off x="984221" y="4264700"/>
          <a:ext cx="3699727" cy="8521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0185" tIns="90185" rIns="90185" bIns="90185" numCol="1" spcCol="1270" anchor="ctr" anchorCtr="0">
          <a:noAutofit/>
        </a:bodyPr>
        <a:lstStyle/>
        <a:p>
          <a:pPr marL="0" lvl="0" indent="0" algn="l" defTabSz="622300">
            <a:lnSpc>
              <a:spcPct val="100000"/>
            </a:lnSpc>
            <a:spcBef>
              <a:spcPct val="0"/>
            </a:spcBef>
            <a:spcAft>
              <a:spcPct val="35000"/>
            </a:spcAft>
            <a:buNone/>
          </a:pPr>
          <a:r>
            <a:rPr lang="en-GB" sz="1400" kern="1200"/>
            <a:t>This provides a safe place to ask any question they have about technology</a:t>
          </a:r>
          <a:endParaRPr lang="en-US" sz="1400" kern="1200"/>
        </a:p>
      </dsp:txBody>
      <dsp:txXfrm>
        <a:off x="984221" y="4264700"/>
        <a:ext cx="3699727" cy="85213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3462B8-2CDF-DE43-90C3-70EDF439465F}">
      <dsp:nvSpPr>
        <dsp:cNvPr id="0" name=""/>
        <dsp:cNvSpPr/>
      </dsp:nvSpPr>
      <dsp:spPr>
        <a:xfrm>
          <a:off x="0" y="1954"/>
          <a:ext cx="78867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DF676A48-8074-0744-89DA-8161C44F2E7F}">
      <dsp:nvSpPr>
        <dsp:cNvPr id="0" name=""/>
        <dsp:cNvSpPr/>
      </dsp:nvSpPr>
      <dsp:spPr>
        <a:xfrm>
          <a:off x="0" y="1954"/>
          <a:ext cx="7886700" cy="13332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GB" sz="2700" kern="1200"/>
            <a:t>If students require additional support with devices they can visit the IT Office between 07:30 and 18:00</a:t>
          </a:r>
          <a:endParaRPr lang="en-US" sz="2700" kern="1200"/>
        </a:p>
      </dsp:txBody>
      <dsp:txXfrm>
        <a:off x="0" y="1954"/>
        <a:ext cx="7886700" cy="1333255"/>
      </dsp:txXfrm>
    </dsp:sp>
    <dsp:sp modelId="{6B86BCF6-56A3-FC42-A156-4F4C2956B06E}">
      <dsp:nvSpPr>
        <dsp:cNvPr id="0" name=""/>
        <dsp:cNvSpPr/>
      </dsp:nvSpPr>
      <dsp:spPr>
        <a:xfrm>
          <a:off x="0" y="1335209"/>
          <a:ext cx="78867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0551511B-B25F-8748-9E65-E7E8DA3799BD}">
      <dsp:nvSpPr>
        <dsp:cNvPr id="0" name=""/>
        <dsp:cNvSpPr/>
      </dsp:nvSpPr>
      <dsp:spPr>
        <a:xfrm>
          <a:off x="0" y="1335209"/>
          <a:ext cx="7886700" cy="13332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GB" sz="2700" kern="1200"/>
            <a:t>For students who forget their device or cannot use their device due to repair, we have spare iPads.</a:t>
          </a:r>
          <a:endParaRPr lang="en-US" sz="2700" kern="1200"/>
        </a:p>
      </dsp:txBody>
      <dsp:txXfrm>
        <a:off x="0" y="1335209"/>
        <a:ext cx="7886700" cy="1333255"/>
      </dsp:txXfrm>
    </dsp:sp>
    <dsp:sp modelId="{9C57C589-C8DA-F74C-9390-CBDBA93A2AA9}">
      <dsp:nvSpPr>
        <dsp:cNvPr id="0" name=""/>
        <dsp:cNvSpPr/>
      </dsp:nvSpPr>
      <dsp:spPr>
        <a:xfrm>
          <a:off x="0" y="2668465"/>
          <a:ext cx="78867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96B2E97E-72AF-D84C-9287-9739573A442A}">
      <dsp:nvSpPr>
        <dsp:cNvPr id="0" name=""/>
        <dsp:cNvSpPr/>
      </dsp:nvSpPr>
      <dsp:spPr>
        <a:xfrm>
          <a:off x="0" y="2668465"/>
          <a:ext cx="7886700" cy="13332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GB" sz="2700" kern="1200"/>
            <a:t>Students are also able to report problems or request assistance by </a:t>
          </a:r>
          <a:r>
            <a:rPr lang="en-GB" sz="2700" kern="1200">
              <a:latin typeface="Century Gothic" panose="020F0302020204030204"/>
            </a:rPr>
            <a:t>emailing </a:t>
          </a:r>
          <a:r>
            <a:rPr lang="en-GB" sz="2700" kern="1200">
              <a:latin typeface="Century Gothic" panose="020F0302020204030204"/>
              <a:hlinkClick xmlns:r="http://schemas.openxmlformats.org/officeDocument/2006/relationships" r:id="rId1"/>
            </a:rPr>
            <a:t>it@jcg.sch.je</a:t>
          </a:r>
          <a:endParaRPr lang="en-US" sz="2700" kern="1200"/>
        </a:p>
      </dsp:txBody>
      <dsp:txXfrm>
        <a:off x="0" y="2668465"/>
        <a:ext cx="7886700" cy="133325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343E65-5613-4D54-AEEF-149587187BCA}">
      <dsp:nvSpPr>
        <dsp:cNvPr id="0" name=""/>
        <dsp:cNvSpPr/>
      </dsp:nvSpPr>
      <dsp:spPr>
        <a:xfrm>
          <a:off x="1107899" y="78443"/>
          <a:ext cx="473027" cy="47302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AED2614-D2BB-473D-B933-9C3284D54B62}">
      <dsp:nvSpPr>
        <dsp:cNvPr id="0" name=""/>
        <dsp:cNvSpPr/>
      </dsp:nvSpPr>
      <dsp:spPr>
        <a:xfrm>
          <a:off x="818827" y="709183"/>
          <a:ext cx="1051171" cy="4204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Take a 20 second break</a:t>
          </a:r>
        </a:p>
      </dsp:txBody>
      <dsp:txXfrm>
        <a:off x="818827" y="709183"/>
        <a:ext cx="1051171" cy="420468"/>
      </dsp:txXfrm>
    </dsp:sp>
    <dsp:sp modelId="{9DEF343A-75E3-47AA-A3D1-89678A0B99F7}">
      <dsp:nvSpPr>
        <dsp:cNvPr id="0" name=""/>
        <dsp:cNvSpPr/>
      </dsp:nvSpPr>
      <dsp:spPr>
        <a:xfrm>
          <a:off x="2343026" y="78443"/>
          <a:ext cx="473027" cy="47302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9EC3862-4435-477C-B4CA-FDFDE06CE8C7}">
      <dsp:nvSpPr>
        <dsp:cNvPr id="0" name=""/>
        <dsp:cNvSpPr/>
      </dsp:nvSpPr>
      <dsp:spPr>
        <a:xfrm>
          <a:off x="2053954" y="709183"/>
          <a:ext cx="1051171" cy="4204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Every 20 minutes</a:t>
          </a:r>
        </a:p>
      </dsp:txBody>
      <dsp:txXfrm>
        <a:off x="2053954" y="709183"/>
        <a:ext cx="1051171" cy="420468"/>
      </dsp:txXfrm>
    </dsp:sp>
    <dsp:sp modelId="{846F48F5-8387-4708-AEDB-9F33928C85B9}">
      <dsp:nvSpPr>
        <dsp:cNvPr id="0" name=""/>
        <dsp:cNvSpPr/>
      </dsp:nvSpPr>
      <dsp:spPr>
        <a:xfrm>
          <a:off x="3578153" y="78443"/>
          <a:ext cx="473027" cy="473027"/>
        </a:xfrm>
        <a:prstGeom prst="rect">
          <a:avLst/>
        </a:prstGeom>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E9D81D4-0C51-4E82-AD1C-1D1DEB3F0735}">
      <dsp:nvSpPr>
        <dsp:cNvPr id="0" name=""/>
        <dsp:cNvSpPr/>
      </dsp:nvSpPr>
      <dsp:spPr>
        <a:xfrm>
          <a:off x="3289081" y="709183"/>
          <a:ext cx="1051171" cy="4204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Look at something 20 feet away</a:t>
          </a:r>
        </a:p>
      </dsp:txBody>
      <dsp:txXfrm>
        <a:off x="3289081" y="709183"/>
        <a:ext cx="1051171" cy="420468"/>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964FE2F0-7A98-44DC-9718-0E5F473EB291}" type="datetimeFigureOut">
              <a:rPr lang="en-GB" smtClean="0"/>
              <a:t>16/09/2026</a:t>
            </a:fld>
            <a:endParaRPr lang="en-GB"/>
          </a:p>
        </p:txBody>
      </p:sp>
      <p:sp>
        <p:nvSpPr>
          <p:cNvPr id="4" name="Slide Image Placeholder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20D9C682-A933-4572-A1AC-1EB5AD2A7251}" type="slidenum">
              <a:rPr lang="en-GB" smtClean="0"/>
              <a:t>‹#›</a:t>
            </a:fld>
            <a:endParaRPr lang="en-GB"/>
          </a:p>
        </p:txBody>
      </p:sp>
    </p:spTree>
    <p:extLst>
      <p:ext uri="{BB962C8B-B14F-4D97-AF65-F5344CB8AC3E}">
        <p14:creationId xmlns:p14="http://schemas.microsoft.com/office/powerpoint/2010/main" val="8687951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0D9C682-A933-4572-A1AC-1EB5AD2A7251}" type="slidenum">
              <a:rPr lang="en-GB" smtClean="0"/>
              <a:t>1</a:t>
            </a:fld>
            <a:endParaRPr lang="en-GB"/>
          </a:p>
        </p:txBody>
      </p:sp>
    </p:spTree>
    <p:extLst>
      <p:ext uri="{BB962C8B-B14F-4D97-AF65-F5344CB8AC3E}">
        <p14:creationId xmlns:p14="http://schemas.microsoft.com/office/powerpoint/2010/main" val="35463589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913A8B-9D82-441D-049C-B502798780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B5E291-8379-56B4-424C-BA9D25BF5388}"/>
              </a:ext>
            </a:extLst>
          </p:cNvPr>
          <p:cNvSpPr>
            <a:spLocks noGrp="1" noRot="1" noChangeAspect="1"/>
          </p:cNvSpPr>
          <p:nvPr>
            <p:ph type="sldImg"/>
          </p:nvPr>
        </p:nvSpPr>
        <p:spPr>
          <a:xfrm>
            <a:off x="1166813" y="1241425"/>
            <a:ext cx="4464050" cy="3349625"/>
          </a:xfrm>
        </p:spPr>
      </p:sp>
      <p:sp>
        <p:nvSpPr>
          <p:cNvPr id="3" name="Notes Placeholder 2">
            <a:extLst>
              <a:ext uri="{FF2B5EF4-FFF2-40B4-BE49-F238E27FC236}">
                <a16:creationId xmlns:a16="http://schemas.microsoft.com/office/drawing/2014/main" id="{A69569B5-433A-95C4-2B40-7F05D8BE2633}"/>
              </a:ext>
            </a:extLst>
          </p:cNvPr>
          <p:cNvSpPr>
            <a:spLocks noGrp="1"/>
          </p:cNvSpPr>
          <p:nvPr>
            <p:ph type="body" idx="1"/>
          </p:nvPr>
        </p:nvSpPr>
        <p:spPr/>
        <p:txBody>
          <a:bodyPr/>
          <a:lstStyle/>
          <a:p>
            <a:r>
              <a:rPr lang="en-US"/>
              <a:t>Welcome</a:t>
            </a:r>
            <a:r>
              <a:rPr lang="en-US" baseline="0"/>
              <a:t> to our Year 7 Parents’ Information Evening.</a:t>
            </a:r>
          </a:p>
          <a:p>
            <a:endParaRPr lang="en-US" baseline="0"/>
          </a:p>
          <a:p>
            <a:r>
              <a:rPr lang="en-US" baseline="0"/>
              <a:t>Thank you for joining me this evening and it is a pleasure to welcome you back into the College after your daughter’s Transition Days. </a:t>
            </a:r>
          </a:p>
          <a:p>
            <a:endParaRPr lang="en-US" baseline="0"/>
          </a:p>
          <a:p>
            <a:r>
              <a:rPr lang="en-US" baseline="0"/>
              <a:t>I am Miss Devine, and I am the Head of Lower School – responsible for looking after  your daughter’s academic progress and well-being for the next two years.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a:t>I hope that your daughter has enjoyed her first two days in College, but I am sure that after a long Summer and the excitement of starting a new school, she will be pleased to see the weekend!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a:t>So, when we met in July, we talked a lot about our values as a College, our ethos and the purpose and process of </a:t>
            </a:r>
            <a:r>
              <a:rPr lang="en-US" baseline="0" err="1"/>
              <a:t>Transtition</a:t>
            </a:r>
            <a:r>
              <a:rPr lang="en-US" baseline="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a:t>Tonight, we hope to cover topics and matters, which give you a better understanding of your daughter’s day to day life here at College and the logistics and workings of both the College and the Lower School.</a:t>
            </a:r>
          </a:p>
          <a:p>
            <a:endParaRPr lang="en-US" baseline="0"/>
          </a:p>
          <a:p>
            <a:r>
              <a:rPr lang="en-US" baseline="0"/>
              <a:t>Starting secondary school isn’t only a big adjustment for students, but also for parents. As I only know too well with my daughter’s first day in Reception being yesterday.</a:t>
            </a:r>
          </a:p>
          <a:p>
            <a:endParaRPr lang="en-US" baseline="0"/>
          </a:p>
          <a:p>
            <a:r>
              <a:rPr lang="en-US" baseline="0"/>
              <a:t>Often, secondary schools operate in very different ways to primary schools – where you have been used to seeing the same teachers each morning and each afternoon and being familiar with the routines and systems of the school. Now your daughter is in “big” school and things will feel quite different for both you.</a:t>
            </a:r>
          </a:p>
          <a:p>
            <a:endParaRPr lang="en-US" baseline="0"/>
          </a:p>
          <a:p>
            <a:r>
              <a:rPr lang="en-US" baseline="0"/>
              <a:t>However, I can assure you that, although we are a secondary school, our caring and nurturing culture to support you and your daughter, is still very much at the heart of what we do.</a:t>
            </a:r>
          </a:p>
          <a:p>
            <a:endParaRPr lang="en-US" baseline="0"/>
          </a:p>
          <a:p>
            <a:r>
              <a:rPr lang="en-US" baseline="0"/>
              <a:t>As you can see, the names of your daughters Form Tutors are up on the screen – if you do have any questions following the evening, please do not hesitate to get in contact and we will get back to you as soon as we can, you will have the opportunity to meet your daughter’s Form Tutors after this presentation and they will be your main points of contact with the College.</a:t>
            </a:r>
          </a:p>
          <a:p>
            <a:endParaRPr lang="en-US" baseline="0"/>
          </a:p>
          <a:p>
            <a:r>
              <a:rPr lang="en-US" baseline="0"/>
              <a:t>I would like to also take this opportunity to introduce </a:t>
            </a:r>
            <a:r>
              <a:rPr lang="en-US" baseline="0" err="1"/>
              <a:t>Mr</a:t>
            </a:r>
            <a:r>
              <a:rPr lang="en-US" baseline="0"/>
              <a:t> Aubin, who will be working with me in Lower School, assisting with pastoral matters, attending to student well-being and supporting with general academic progress.</a:t>
            </a:r>
          </a:p>
          <a:p>
            <a:endParaRPr lang="en-US" baseline="0"/>
          </a:p>
          <a:p>
            <a:r>
              <a:rPr lang="en-US" b="1" baseline="0"/>
              <a:t>Introduction Dan </a:t>
            </a:r>
          </a:p>
          <a:p>
            <a:endParaRPr lang="en-US" baseline="0"/>
          </a:p>
          <a:p>
            <a:endParaRPr lang="en-US"/>
          </a:p>
          <a:p>
            <a:endParaRPr lang="en-US"/>
          </a:p>
          <a:p>
            <a:endParaRPr lang="en-GB"/>
          </a:p>
        </p:txBody>
      </p:sp>
      <p:sp>
        <p:nvSpPr>
          <p:cNvPr id="4" name="Slide Number Placeholder 3">
            <a:extLst>
              <a:ext uri="{FF2B5EF4-FFF2-40B4-BE49-F238E27FC236}">
                <a16:creationId xmlns:a16="http://schemas.microsoft.com/office/drawing/2014/main" id="{B062059A-5B4A-E7A5-ED44-7039EF949D58}"/>
              </a:ext>
            </a:extLst>
          </p:cNvPr>
          <p:cNvSpPr>
            <a:spLocks noGrp="1"/>
          </p:cNvSpPr>
          <p:nvPr>
            <p:ph type="sldNum" sz="quarter" idx="5"/>
          </p:nvPr>
        </p:nvSpPr>
        <p:spPr/>
        <p:txBody>
          <a:bodyPr/>
          <a:lstStyle/>
          <a:p>
            <a:fld id="{20D9C682-A933-4572-A1AC-1EB5AD2A7251}" type="slidenum">
              <a:rPr lang="en-GB" smtClean="0"/>
              <a:t>2</a:t>
            </a:fld>
            <a:endParaRPr lang="en-GB"/>
          </a:p>
        </p:txBody>
      </p:sp>
    </p:spTree>
    <p:extLst>
      <p:ext uri="{BB962C8B-B14F-4D97-AF65-F5344CB8AC3E}">
        <p14:creationId xmlns:p14="http://schemas.microsoft.com/office/powerpoint/2010/main" val="3753999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6813" y="1241425"/>
            <a:ext cx="4464050" cy="3349625"/>
          </a:xfrm>
        </p:spPr>
      </p:sp>
      <p:sp>
        <p:nvSpPr>
          <p:cNvPr id="3" name="Notes Placeholder 2"/>
          <p:cNvSpPr>
            <a:spLocks noGrp="1"/>
          </p:cNvSpPr>
          <p:nvPr>
            <p:ph type="body" idx="1"/>
          </p:nvPr>
        </p:nvSpPr>
        <p:spPr/>
        <p:txBody>
          <a:bodyPr/>
          <a:lstStyle/>
          <a:p>
            <a:r>
              <a:rPr lang="en-US"/>
              <a:t>Welcome</a:t>
            </a:r>
            <a:r>
              <a:rPr lang="en-US" baseline="0"/>
              <a:t> to our Year 7 Parents’ Information Evening.</a:t>
            </a:r>
          </a:p>
          <a:p>
            <a:endParaRPr lang="en-US" baseline="0"/>
          </a:p>
          <a:p>
            <a:r>
              <a:rPr lang="en-US" baseline="0"/>
              <a:t>Thank you for joining me this evening and it is a pleasure to welcome you back into the College after your daughter’s Transition Days. </a:t>
            </a:r>
          </a:p>
          <a:p>
            <a:endParaRPr lang="en-US" baseline="0"/>
          </a:p>
          <a:p>
            <a:r>
              <a:rPr lang="en-US" baseline="0"/>
              <a:t>I am Miss Devine, and I am the Head of Lower School – responsible for looking after  your daughter’s academic progress and well-being for the next two years.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a:t>I hope that your daughter has enjoyed her first two days in College, but I am sure that after a long Summer and the excitement of starting a new school, she will be pleased to see the weekend!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a:t>So, when we met in July, we talked a lot about our values as a College, our ethos and the purpose and process of </a:t>
            </a:r>
            <a:r>
              <a:rPr lang="en-US" baseline="0" err="1"/>
              <a:t>Transtition</a:t>
            </a:r>
            <a:r>
              <a:rPr lang="en-US" baseline="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a:t>Tonight, we hope to cover topics and matters, which give you a better understanding of your daughter’s day to day life here at College and the logistics and workings of both the College and the Lower School.</a:t>
            </a:r>
          </a:p>
          <a:p>
            <a:endParaRPr lang="en-US" baseline="0"/>
          </a:p>
          <a:p>
            <a:r>
              <a:rPr lang="en-US" baseline="0"/>
              <a:t>Starting secondary school isn’t only a big adjustment for students, but also for parents. As I only know too well with my daughter’s first day in Reception being yesterday.</a:t>
            </a:r>
          </a:p>
          <a:p>
            <a:endParaRPr lang="en-US" baseline="0"/>
          </a:p>
          <a:p>
            <a:r>
              <a:rPr lang="en-US" baseline="0"/>
              <a:t>Often, secondary schools operate in very different ways to primary schools – where you have been used to seeing the same teachers each morning and each afternoon and being familiar with the routines and systems of the school. Now your daughter is in “big” school and things will feel quite different for both you.</a:t>
            </a:r>
          </a:p>
          <a:p>
            <a:endParaRPr lang="en-US" baseline="0"/>
          </a:p>
          <a:p>
            <a:r>
              <a:rPr lang="en-US" baseline="0"/>
              <a:t>However, I can assure you that, although we are a secondary school, our caring and nurturing culture to support you and your daughter, is still very much at the heart of what we do.</a:t>
            </a:r>
          </a:p>
          <a:p>
            <a:endParaRPr lang="en-US" baseline="0"/>
          </a:p>
          <a:p>
            <a:r>
              <a:rPr lang="en-US" baseline="0"/>
              <a:t>As you can see, the names of your daughters Form Tutors are up on the screen – if you do have any questions following the evening, please do not hesitate to get in contact and we will get back to you as soon as we can, you will have the opportunity to meet your daughter’s Form Tutors after this presentation and they will be your main points of contact with the College.</a:t>
            </a:r>
          </a:p>
          <a:p>
            <a:endParaRPr lang="en-US" baseline="0"/>
          </a:p>
          <a:p>
            <a:r>
              <a:rPr lang="en-US" baseline="0"/>
              <a:t>I would like to also take this opportunity to introduce </a:t>
            </a:r>
            <a:r>
              <a:rPr lang="en-US" baseline="0" err="1"/>
              <a:t>Mr</a:t>
            </a:r>
            <a:r>
              <a:rPr lang="en-US" baseline="0"/>
              <a:t> Aubin, who will be working with me in Lower School, assisting with pastoral matters, attending to student well-being and supporting with general academic progress.</a:t>
            </a:r>
          </a:p>
          <a:p>
            <a:endParaRPr lang="en-US" baseline="0"/>
          </a:p>
          <a:p>
            <a:r>
              <a:rPr lang="en-US" b="1" baseline="0"/>
              <a:t>Introduction Dan </a:t>
            </a:r>
          </a:p>
          <a:p>
            <a:endParaRPr lang="en-US" baseline="0"/>
          </a:p>
          <a:p>
            <a:endParaRPr lang="en-US"/>
          </a:p>
          <a:p>
            <a:endParaRPr lang="en-US"/>
          </a:p>
          <a:p>
            <a:endParaRPr lang="en-GB"/>
          </a:p>
        </p:txBody>
      </p:sp>
      <p:sp>
        <p:nvSpPr>
          <p:cNvPr id="4" name="Slide Number Placeholder 3"/>
          <p:cNvSpPr>
            <a:spLocks noGrp="1"/>
          </p:cNvSpPr>
          <p:nvPr>
            <p:ph type="sldNum" sz="quarter" idx="5"/>
          </p:nvPr>
        </p:nvSpPr>
        <p:spPr/>
        <p:txBody>
          <a:bodyPr/>
          <a:lstStyle/>
          <a:p>
            <a:fld id="{20D9C682-A933-4572-A1AC-1EB5AD2A7251}" type="slidenum">
              <a:rPr lang="en-GB" smtClean="0"/>
              <a:t>3</a:t>
            </a:fld>
            <a:endParaRPr lang="en-GB"/>
          </a:p>
        </p:txBody>
      </p:sp>
    </p:spTree>
    <p:extLst>
      <p:ext uri="{BB962C8B-B14F-4D97-AF65-F5344CB8AC3E}">
        <p14:creationId xmlns:p14="http://schemas.microsoft.com/office/powerpoint/2010/main" val="39562538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Simon</a:t>
            </a:r>
          </a:p>
        </p:txBody>
      </p:sp>
      <p:sp>
        <p:nvSpPr>
          <p:cNvPr id="4" name="Slide Number Placeholder 3"/>
          <p:cNvSpPr>
            <a:spLocks noGrp="1"/>
          </p:cNvSpPr>
          <p:nvPr>
            <p:ph type="sldNum" sz="quarter" idx="5"/>
          </p:nvPr>
        </p:nvSpPr>
        <p:spPr/>
        <p:txBody>
          <a:bodyPr/>
          <a:lstStyle/>
          <a:p>
            <a:fld id="{20D9C682-A933-4572-A1AC-1EB5AD2A7251}" type="slidenum">
              <a:rPr lang="en-GB" smtClean="0"/>
              <a:t>5</a:t>
            </a:fld>
            <a:endParaRPr lang="en-GB"/>
          </a:p>
        </p:txBody>
      </p:sp>
    </p:spTree>
    <p:extLst>
      <p:ext uri="{BB962C8B-B14F-4D97-AF65-F5344CB8AC3E}">
        <p14:creationId xmlns:p14="http://schemas.microsoft.com/office/powerpoint/2010/main" val="24525497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Simon</a:t>
            </a:r>
          </a:p>
        </p:txBody>
      </p:sp>
      <p:sp>
        <p:nvSpPr>
          <p:cNvPr id="4" name="Slide Number Placeholder 3"/>
          <p:cNvSpPr>
            <a:spLocks noGrp="1"/>
          </p:cNvSpPr>
          <p:nvPr>
            <p:ph type="sldNum" sz="quarter" idx="5"/>
          </p:nvPr>
        </p:nvSpPr>
        <p:spPr/>
        <p:txBody>
          <a:bodyPr/>
          <a:lstStyle/>
          <a:p>
            <a:fld id="{20D9C682-A933-4572-A1AC-1EB5AD2A7251}" type="slidenum">
              <a:rPr lang="en-GB" smtClean="0"/>
              <a:t>6</a:t>
            </a:fld>
            <a:endParaRPr lang="en-GB"/>
          </a:p>
        </p:txBody>
      </p:sp>
    </p:spTree>
    <p:extLst>
      <p:ext uri="{BB962C8B-B14F-4D97-AF65-F5344CB8AC3E}">
        <p14:creationId xmlns:p14="http://schemas.microsoft.com/office/powerpoint/2010/main" val="13941533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Simon - </a:t>
            </a:r>
            <a:r>
              <a:rPr lang="en-JE"/>
              <a:t>The device does need a Wi-Fi connection for apps to come back (a restart at home once connect to Wi-Fi will make apps reappear)</a:t>
            </a:r>
          </a:p>
          <a:p>
            <a:endParaRPr lang="en-US"/>
          </a:p>
        </p:txBody>
      </p:sp>
      <p:sp>
        <p:nvSpPr>
          <p:cNvPr id="4" name="Slide Number Placeholder 3"/>
          <p:cNvSpPr>
            <a:spLocks noGrp="1"/>
          </p:cNvSpPr>
          <p:nvPr>
            <p:ph type="sldNum" sz="quarter" idx="5"/>
          </p:nvPr>
        </p:nvSpPr>
        <p:spPr/>
        <p:txBody>
          <a:bodyPr/>
          <a:lstStyle/>
          <a:p>
            <a:fld id="{20D9C682-A933-4572-A1AC-1EB5AD2A7251}" type="slidenum">
              <a:rPr lang="en-GB" smtClean="0"/>
              <a:t>9</a:t>
            </a:fld>
            <a:endParaRPr lang="en-GB"/>
          </a:p>
        </p:txBody>
      </p:sp>
    </p:spTree>
    <p:extLst>
      <p:ext uri="{BB962C8B-B14F-4D97-AF65-F5344CB8AC3E}">
        <p14:creationId xmlns:p14="http://schemas.microsoft.com/office/powerpoint/2010/main" val="18659922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Simon</a:t>
            </a:r>
          </a:p>
          <a:p>
            <a:endParaRPr lang="en-US">
              <a:ea typeface="Calibri"/>
              <a:cs typeface="Calibri"/>
            </a:endParaRPr>
          </a:p>
        </p:txBody>
      </p:sp>
      <p:sp>
        <p:nvSpPr>
          <p:cNvPr id="4" name="Slide Number Placeholder 3"/>
          <p:cNvSpPr>
            <a:spLocks noGrp="1"/>
          </p:cNvSpPr>
          <p:nvPr>
            <p:ph type="sldNum" sz="quarter" idx="5"/>
          </p:nvPr>
        </p:nvSpPr>
        <p:spPr/>
        <p:txBody>
          <a:bodyPr/>
          <a:lstStyle/>
          <a:p>
            <a:fld id="{20D9C682-A933-4572-A1AC-1EB5AD2A7251}" type="slidenum">
              <a:rPr lang="en-GB" smtClean="0"/>
              <a:t>10</a:t>
            </a:fld>
            <a:endParaRPr lang="en-GB"/>
          </a:p>
        </p:txBody>
      </p:sp>
    </p:spTree>
    <p:extLst>
      <p:ext uri="{BB962C8B-B14F-4D97-AF65-F5344CB8AC3E}">
        <p14:creationId xmlns:p14="http://schemas.microsoft.com/office/powerpoint/2010/main" val="21644759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Emily - This is necessary for School works and apple classroom) and until they are 13. once they are 13 they can freely switch between their apple ID’s</a:t>
            </a:r>
          </a:p>
        </p:txBody>
      </p:sp>
      <p:sp>
        <p:nvSpPr>
          <p:cNvPr id="4" name="Slide Number Placeholder 3"/>
          <p:cNvSpPr>
            <a:spLocks noGrp="1"/>
          </p:cNvSpPr>
          <p:nvPr>
            <p:ph type="sldNum" sz="quarter" idx="5"/>
          </p:nvPr>
        </p:nvSpPr>
        <p:spPr/>
        <p:txBody>
          <a:bodyPr/>
          <a:lstStyle/>
          <a:p>
            <a:fld id="{20D9C682-A933-4572-A1AC-1EB5AD2A7251}" type="slidenum">
              <a:rPr lang="en-GB" smtClean="0"/>
              <a:t>11</a:t>
            </a:fld>
            <a:endParaRPr lang="en-GB"/>
          </a:p>
        </p:txBody>
      </p:sp>
    </p:spTree>
    <p:extLst>
      <p:ext uri="{BB962C8B-B14F-4D97-AF65-F5344CB8AC3E}">
        <p14:creationId xmlns:p14="http://schemas.microsoft.com/office/powerpoint/2010/main" val="2005590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Emily</a:t>
            </a:r>
          </a:p>
        </p:txBody>
      </p:sp>
      <p:sp>
        <p:nvSpPr>
          <p:cNvPr id="4" name="Slide Number Placeholder 3"/>
          <p:cNvSpPr>
            <a:spLocks noGrp="1"/>
          </p:cNvSpPr>
          <p:nvPr>
            <p:ph type="sldNum" sz="quarter" idx="5"/>
          </p:nvPr>
        </p:nvSpPr>
        <p:spPr/>
        <p:txBody>
          <a:bodyPr/>
          <a:lstStyle/>
          <a:p>
            <a:fld id="{20D9C682-A933-4572-A1AC-1EB5AD2A7251}" type="slidenum">
              <a:rPr lang="en-GB" smtClean="0"/>
              <a:t>12</a:t>
            </a:fld>
            <a:endParaRPr lang="en-GB"/>
          </a:p>
        </p:txBody>
      </p:sp>
    </p:spTree>
    <p:extLst>
      <p:ext uri="{BB962C8B-B14F-4D97-AF65-F5344CB8AC3E}">
        <p14:creationId xmlns:p14="http://schemas.microsoft.com/office/powerpoint/2010/main" val="19532901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Emily</a:t>
            </a:r>
          </a:p>
        </p:txBody>
      </p:sp>
      <p:sp>
        <p:nvSpPr>
          <p:cNvPr id="4" name="Slide Number Placeholder 3"/>
          <p:cNvSpPr>
            <a:spLocks noGrp="1"/>
          </p:cNvSpPr>
          <p:nvPr>
            <p:ph type="sldNum" sz="quarter" idx="5"/>
          </p:nvPr>
        </p:nvSpPr>
        <p:spPr/>
        <p:txBody>
          <a:bodyPr/>
          <a:lstStyle/>
          <a:p>
            <a:fld id="{20D9C682-A933-4572-A1AC-1EB5AD2A7251}" type="slidenum">
              <a:rPr lang="en-GB" smtClean="0"/>
              <a:t>13</a:t>
            </a:fld>
            <a:endParaRPr lang="en-GB"/>
          </a:p>
        </p:txBody>
      </p:sp>
    </p:spTree>
    <p:extLst>
      <p:ext uri="{BB962C8B-B14F-4D97-AF65-F5344CB8AC3E}">
        <p14:creationId xmlns:p14="http://schemas.microsoft.com/office/powerpoint/2010/main" val="3847694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Emily</a:t>
            </a:r>
          </a:p>
          <a:p>
            <a:endParaRPr lang="en-US"/>
          </a:p>
          <a:p>
            <a:r>
              <a:rPr lang="en-US"/>
              <a:t>There is various information available online regarding screen time, but screen time is a rather vague idea by itself when we don’t also consider the type of content being accessed via a screen. Its not even as simple as saying educational and non-educational screen time. A good way to look at it is on more of a scale, with at one end of the scale is screen time being used to support educational activities and other positive supportive </a:t>
            </a:r>
            <a:r>
              <a:rPr lang="en-US" err="1"/>
              <a:t>activites</a:t>
            </a:r>
            <a:r>
              <a:rPr lang="en-US"/>
              <a:t> such as using screens to display a </a:t>
            </a:r>
            <a:r>
              <a:rPr lang="en-US" err="1"/>
              <a:t>recipie</a:t>
            </a:r>
            <a:r>
              <a:rPr lang="en-US"/>
              <a:t> or a video guide on how to make an origami swan. Then on the other end of the scale is content such as social media and other age in-</a:t>
            </a:r>
            <a:r>
              <a:rPr lang="en-US" err="1"/>
              <a:t>approrite</a:t>
            </a:r>
            <a:r>
              <a:rPr lang="en-US"/>
              <a:t> content with things like streaming </a:t>
            </a:r>
            <a:r>
              <a:rPr lang="en-US" err="1"/>
              <a:t>netflixs</a:t>
            </a:r>
            <a:r>
              <a:rPr lang="en-US"/>
              <a:t> somewhere in the middle. What we aim to do is encourage students to start creating healthy habits in regards to screen time. </a:t>
            </a:r>
          </a:p>
          <a:p>
            <a:endParaRPr lang="en-US"/>
          </a:p>
          <a:p>
            <a:r>
              <a:rPr lang="en-US"/>
              <a:t>When it comes to using screens for any length of time whether this is a device for learning or the TV at home, we need to avoid eye strain, this can happen when we focus on any 1 object for long period of time. A good habit to get into is the 20:20:20 rule, meaning you should look away every 20 </a:t>
            </a:r>
            <a:r>
              <a:rPr lang="en-US" err="1"/>
              <a:t>minutues</a:t>
            </a:r>
            <a:r>
              <a:rPr lang="en-US"/>
              <a:t> at something 20 feet away for at least 20 seconds. Another factor which can contribute is how far away the screen is. An easy guide for this is 1-2-10 rule. Mobiles should 1 foot away, laptops 2 feet away and tv’s should be 10 feet away.</a:t>
            </a:r>
          </a:p>
          <a:p>
            <a:endParaRPr lang="en-US"/>
          </a:p>
          <a:p>
            <a:r>
              <a:rPr lang="en-US"/>
              <a:t>Another area we should touch on is blue light, research has found that the level of blues light exposure from screen is significantly lower than that of natural daylight and therefore is very unlikely to impact eye health. It may however, it may hinder sleep if you are exposed to any source of clue light coming up to bed time. To mitigate this, you should do a couple of things. First you should make sure any devices you are using have Night Mode, on iPads and iPhones, this is called Night Shift, which automatically shifts the colors of the display to the warmer end of the spectrum after dark. Secondly you should look at incorporating limited device usage in the hour before bed to items such as audio books or podcasts.</a:t>
            </a:r>
          </a:p>
          <a:p>
            <a:endParaRPr lang="en-US"/>
          </a:p>
          <a:p>
            <a:r>
              <a:rPr lang="en-US"/>
              <a:t>Digital Distractions are a large part of using technology and it is essential that we work with our students about techniques that can be used to manage these. As you may know one of the biggest </a:t>
            </a:r>
            <a:r>
              <a:rPr lang="en-US" err="1"/>
              <a:t>distrations</a:t>
            </a:r>
            <a:r>
              <a:rPr lang="en-US"/>
              <a:t> is notifications. When you get a notification are you compelled to check your device? It is </a:t>
            </a:r>
            <a:r>
              <a:rPr lang="en-US" err="1"/>
              <a:t>siencifically</a:t>
            </a:r>
            <a:r>
              <a:rPr lang="en-US"/>
              <a:t> proven that the notifications you get release a </a:t>
            </a:r>
            <a:r>
              <a:rPr lang="en-US" err="1"/>
              <a:t>dompamine</a:t>
            </a:r>
            <a:r>
              <a:rPr lang="en-US"/>
              <a:t> release which is why this is happens. By understanding this we are able to take control of technology and these distractions and stop letting technology control how we interact with them. To manage this, we can look at stopping </a:t>
            </a:r>
            <a:r>
              <a:rPr lang="en-US" err="1"/>
              <a:t>notications</a:t>
            </a:r>
            <a:r>
              <a:rPr lang="en-US"/>
              <a:t> via do not disturb and focus features on their devices.</a:t>
            </a:r>
          </a:p>
          <a:p>
            <a:endParaRPr lang="en-US"/>
          </a:p>
          <a:p>
            <a:r>
              <a:rPr lang="en-US"/>
              <a:t>While current research shows that handwriting better engages in sensory and motor processing which in turn support xxx to memory, it does not differ between writing on paper or screen. While writing on screen does not feel as tactile, with the addition of paper like screen protectors we can achieve the same handwriting feel. This means students have the option to hand write directly onto their iPads meaning work is safely saved and easily accessed again when needed.</a:t>
            </a:r>
          </a:p>
        </p:txBody>
      </p:sp>
      <p:sp>
        <p:nvSpPr>
          <p:cNvPr id="4" name="Slide Number Placeholder 3"/>
          <p:cNvSpPr>
            <a:spLocks noGrp="1"/>
          </p:cNvSpPr>
          <p:nvPr>
            <p:ph type="sldNum" sz="quarter" idx="5"/>
          </p:nvPr>
        </p:nvSpPr>
        <p:spPr/>
        <p:txBody>
          <a:bodyPr/>
          <a:lstStyle/>
          <a:p>
            <a:fld id="{BA97DD9E-EB6B-034A-A11B-3D21EA3251FB}" type="slidenum">
              <a:rPr lang="en-US" smtClean="0"/>
              <a:t>14</a:t>
            </a:fld>
            <a:endParaRPr lang="en-US"/>
          </a:p>
        </p:txBody>
      </p:sp>
    </p:spTree>
    <p:extLst>
      <p:ext uri="{BB962C8B-B14F-4D97-AF65-F5344CB8AC3E}">
        <p14:creationId xmlns:p14="http://schemas.microsoft.com/office/powerpoint/2010/main" val="28460151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Simon</a:t>
            </a:r>
          </a:p>
        </p:txBody>
      </p:sp>
      <p:sp>
        <p:nvSpPr>
          <p:cNvPr id="4" name="Slide Number Placeholder 3"/>
          <p:cNvSpPr>
            <a:spLocks noGrp="1"/>
          </p:cNvSpPr>
          <p:nvPr>
            <p:ph type="sldNum" sz="quarter" idx="5"/>
          </p:nvPr>
        </p:nvSpPr>
        <p:spPr/>
        <p:txBody>
          <a:bodyPr/>
          <a:lstStyle/>
          <a:p>
            <a:fld id="{20D9C682-A933-4572-A1AC-1EB5AD2A7251}" type="slidenum">
              <a:rPr lang="en-GB" smtClean="0"/>
              <a:t>15</a:t>
            </a:fld>
            <a:endParaRPr lang="en-GB"/>
          </a:p>
        </p:txBody>
      </p:sp>
    </p:spTree>
    <p:extLst>
      <p:ext uri="{BB962C8B-B14F-4D97-AF65-F5344CB8AC3E}">
        <p14:creationId xmlns:p14="http://schemas.microsoft.com/office/powerpoint/2010/main" val="21733717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Simon</a:t>
            </a:r>
          </a:p>
        </p:txBody>
      </p:sp>
      <p:sp>
        <p:nvSpPr>
          <p:cNvPr id="4" name="Slide Number Placeholder 3"/>
          <p:cNvSpPr>
            <a:spLocks noGrp="1"/>
          </p:cNvSpPr>
          <p:nvPr>
            <p:ph type="sldNum" sz="quarter" idx="5"/>
          </p:nvPr>
        </p:nvSpPr>
        <p:spPr/>
        <p:txBody>
          <a:bodyPr/>
          <a:lstStyle/>
          <a:p>
            <a:fld id="{20D9C682-A933-4572-A1AC-1EB5AD2A7251}" type="slidenum">
              <a:rPr lang="en-GB" smtClean="0"/>
              <a:t>16</a:t>
            </a:fld>
            <a:endParaRPr lang="en-GB"/>
          </a:p>
        </p:txBody>
      </p:sp>
    </p:spTree>
    <p:extLst>
      <p:ext uri="{BB962C8B-B14F-4D97-AF65-F5344CB8AC3E}">
        <p14:creationId xmlns:p14="http://schemas.microsoft.com/office/powerpoint/2010/main" val="20563269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Good evening and welcome. My role as Assistant Headteacher is to oversee student guidance, both academically and pastorally. This evening I want to reassure you about two things: firstly, how we support your daughter's wellbeing and happiness; and secondly, how we work with you to help her thrive academically.</a:t>
            </a:r>
            <a:endParaRPr lang="en-US"/>
          </a:p>
          <a:p>
            <a:r>
              <a:rPr lang="en-US" i="1"/>
              <a:t>The move to secondary school is exciting, but it's also a significant transition. Even in a selective school where students are capable and motivated, we know that success depends on much more than academic ability.</a:t>
            </a:r>
            <a:endParaRPr lang="en-GB"/>
          </a:p>
          <a:p>
            <a:endParaRPr lang="en-US">
              <a:ea typeface="Calibri"/>
              <a:cs typeface="Calibri"/>
            </a:endParaRPr>
          </a:p>
        </p:txBody>
      </p:sp>
      <p:sp>
        <p:nvSpPr>
          <p:cNvPr id="4" name="Slide Number Placeholder 3"/>
          <p:cNvSpPr>
            <a:spLocks noGrp="1"/>
          </p:cNvSpPr>
          <p:nvPr>
            <p:ph type="sldNum" sz="quarter" idx="5"/>
          </p:nvPr>
        </p:nvSpPr>
        <p:spPr/>
        <p:txBody>
          <a:bodyPr/>
          <a:lstStyle/>
          <a:p>
            <a:fld id="{20D9C682-A933-4572-A1AC-1EB5AD2A7251}" type="slidenum">
              <a:rPr lang="en-GB" smtClean="0"/>
              <a:t>18</a:t>
            </a:fld>
            <a:endParaRPr lang="en-GB"/>
          </a:p>
        </p:txBody>
      </p:sp>
    </p:spTree>
    <p:extLst>
      <p:ext uri="{BB962C8B-B14F-4D97-AF65-F5344CB8AC3E}">
        <p14:creationId xmlns:p14="http://schemas.microsoft.com/office/powerpoint/2010/main" val="19188056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Before students can flourish academically, they need to feel safe, connected and supported. Our pastoral systems are designed around this principle.</a:t>
            </a:r>
          </a:p>
          <a:p>
            <a:endParaRPr lang="en-US">
              <a:ea typeface="Calibri"/>
              <a:cs typeface="Calibri"/>
            </a:endParaRPr>
          </a:p>
        </p:txBody>
      </p:sp>
      <p:sp>
        <p:nvSpPr>
          <p:cNvPr id="4" name="Slide Number Placeholder 3"/>
          <p:cNvSpPr>
            <a:spLocks noGrp="1"/>
          </p:cNvSpPr>
          <p:nvPr>
            <p:ph type="sldNum" sz="quarter" idx="5"/>
          </p:nvPr>
        </p:nvSpPr>
        <p:spPr/>
        <p:txBody>
          <a:bodyPr/>
          <a:lstStyle/>
          <a:p>
            <a:fld id="{20D9C682-A933-4572-A1AC-1EB5AD2A7251}" type="slidenum">
              <a:rPr lang="en-GB" smtClean="0"/>
              <a:t>19</a:t>
            </a:fld>
            <a:endParaRPr lang="en-GB"/>
          </a:p>
        </p:txBody>
      </p:sp>
    </p:spTree>
    <p:extLst>
      <p:ext uri="{BB962C8B-B14F-4D97-AF65-F5344CB8AC3E}">
        <p14:creationId xmlns:p14="http://schemas.microsoft.com/office/powerpoint/2010/main" val="24182352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These are some of the most common concerns we hear from Year 7 students.</a:t>
            </a:r>
            <a:endParaRPr lang="en-US"/>
          </a:p>
          <a:p>
            <a:pPr marL="285750" indent="-285750">
              <a:buFont typeface="Arial"/>
              <a:buChar char="•"/>
            </a:pPr>
            <a:r>
              <a:rPr lang="en-US" b="1"/>
              <a:t>Getting lost</a:t>
            </a:r>
            <a:r>
              <a:rPr lang="en-US"/>
              <a:t>: Usually solved within a week.</a:t>
            </a:r>
            <a:endParaRPr lang="en-GB"/>
          </a:p>
          <a:p>
            <a:pPr marL="285750" indent="-285750">
              <a:buFont typeface="Arial"/>
              <a:buChar char="•"/>
            </a:pPr>
            <a:r>
              <a:rPr lang="en-US" b="1"/>
              <a:t>Making friends</a:t>
            </a:r>
            <a:r>
              <a:rPr lang="en-US"/>
              <a:t>: Most students arrive knowing only a handful of people, some even less, but having teachings groups and different form groups, as well as attending extra curricular clubs, will help them to make lots of connections with others. </a:t>
            </a:r>
            <a:endParaRPr lang="en-GB"/>
          </a:p>
          <a:p>
            <a:pPr marL="285750" indent="-285750">
              <a:buFont typeface="Arial"/>
              <a:buChar char="•"/>
            </a:pPr>
            <a:r>
              <a:rPr lang="en-US" b="1"/>
              <a:t>Changing friendships</a:t>
            </a:r>
            <a:r>
              <a:rPr lang="en-US"/>
              <a:t>: Perhaps the biggest challenge of Year 7. Friendships are fluid and that's normal. Please encourage your daughters to speak to new people and not to panic is groupings appear to change. </a:t>
            </a:r>
            <a:endParaRPr lang="en-GB"/>
          </a:p>
          <a:p>
            <a:pPr marL="285750" indent="-285750">
              <a:buFont typeface="Arial"/>
              <a:buChar char="•"/>
            </a:pPr>
            <a:r>
              <a:rPr lang="en-US" b="1"/>
              <a:t>Homework expectations</a:t>
            </a:r>
            <a:r>
              <a:rPr lang="en-US"/>
              <a:t>: Students are learning </a:t>
            </a:r>
            <a:r>
              <a:rPr lang="en-US" err="1"/>
              <a:t>organisational</a:t>
            </a:r>
            <a:r>
              <a:rPr lang="en-US"/>
              <a:t> skills as much as academic content. Most students will already have experience with homework completion and we slowly build up the amount given to help with </a:t>
            </a:r>
            <a:r>
              <a:rPr lang="en-US" err="1"/>
              <a:t>organisation</a:t>
            </a:r>
            <a:r>
              <a:rPr lang="en-US"/>
              <a:t>. The library is also open after school and students are welcome to work there. </a:t>
            </a:r>
            <a:endParaRPr lang="en-US">
              <a:ea typeface="Calibri"/>
              <a:cs typeface="Calibri"/>
            </a:endParaRPr>
          </a:p>
          <a:p>
            <a:pPr marL="285750" indent="-285750">
              <a:buFont typeface="Arial"/>
              <a:buChar char="•"/>
            </a:pPr>
            <a:r>
              <a:rPr lang="en-US" b="1"/>
              <a:t>Social media</a:t>
            </a:r>
            <a:r>
              <a:rPr lang="en-US"/>
              <a:t>: Many friendship difficulties now continue beyond the school day. </a:t>
            </a:r>
            <a:r>
              <a:rPr lang="en-US" i="1"/>
              <a:t>Prevalent use of mobile phones and social media can mean that friendship issues increasingly follow children home, so parental oversight remains incredibly important.</a:t>
            </a:r>
            <a:endParaRPr lang="en-GB"/>
          </a:p>
          <a:p>
            <a:r>
              <a:rPr lang="en-US"/>
              <a:t>A useful reassurance:</a:t>
            </a:r>
            <a:endParaRPr lang="en-GB"/>
          </a:p>
          <a:p>
            <a:r>
              <a:rPr lang="en-US" i="1"/>
              <a:t>Parents often worry when their daughter says 'I have nobody to sit with' or 'everyone else has lots of friends'. Usually this reflects one difficult moment rather than the reality of their whole week.</a:t>
            </a:r>
            <a:endParaRPr lang="en-GB"/>
          </a:p>
          <a:p>
            <a:endParaRPr lang="en-US">
              <a:ea typeface="Calibri"/>
              <a:cs typeface="Calibri"/>
            </a:endParaRPr>
          </a:p>
        </p:txBody>
      </p:sp>
      <p:sp>
        <p:nvSpPr>
          <p:cNvPr id="4" name="Slide Number Placeholder 3"/>
          <p:cNvSpPr>
            <a:spLocks noGrp="1"/>
          </p:cNvSpPr>
          <p:nvPr>
            <p:ph type="sldNum" sz="quarter" idx="5"/>
          </p:nvPr>
        </p:nvSpPr>
        <p:spPr/>
        <p:txBody>
          <a:bodyPr/>
          <a:lstStyle/>
          <a:p>
            <a:fld id="{20D9C682-A933-4572-A1AC-1EB5AD2A7251}" type="slidenum">
              <a:rPr lang="en-GB" smtClean="0"/>
              <a:t>20</a:t>
            </a:fld>
            <a:endParaRPr lang="en-GB"/>
          </a:p>
        </p:txBody>
      </p:sp>
    </p:spTree>
    <p:extLst>
      <p:ext uri="{BB962C8B-B14F-4D97-AF65-F5344CB8AC3E}">
        <p14:creationId xmlns:p14="http://schemas.microsoft.com/office/powerpoint/2010/main" val="35049902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 love this slide because the advice comes not from teachers but from parents who have travelled this road before you.</a:t>
            </a:r>
          </a:p>
          <a:p>
            <a:r>
              <a:rPr lang="en-US"/>
              <a:t>Sleep</a:t>
            </a:r>
            <a:endParaRPr lang="en-US">
              <a:ea typeface="Calibri"/>
              <a:cs typeface="Calibri"/>
            </a:endParaRPr>
          </a:p>
          <a:p>
            <a:r>
              <a:rPr lang="en-US" i="1"/>
              <a:t>If I could choose one factor that makes the greatest difference to wellbeing and learning, it would probably be sleep. </a:t>
            </a:r>
            <a:r>
              <a:rPr lang="en-US"/>
              <a:t>Year 7 students generally need </a:t>
            </a:r>
            <a:r>
              <a:rPr lang="en-US" b="1"/>
              <a:t>9-11 hours of sleep per night</a:t>
            </a:r>
            <a:r>
              <a:rPr lang="en-US"/>
              <a:t>. Good sleep supports memory, concentration, emotion regulation and </a:t>
            </a:r>
            <a:r>
              <a:rPr lang="en-US" err="1"/>
              <a:t>behaviour</a:t>
            </a:r>
            <a:r>
              <a:rPr lang="en-US"/>
              <a:t>. It is also good practice to avoiding screens before bedtime because they can disrupt sleep. </a:t>
            </a:r>
          </a:p>
          <a:p>
            <a:r>
              <a:rPr lang="en-US" i="1"/>
              <a:t>A child getting seven hours of sleep may technically be functioning, but they're unlikely to be learning, concentrating and regulating emotions at their best.</a:t>
            </a:r>
            <a:endParaRPr lang="en-US"/>
          </a:p>
          <a:p>
            <a:endParaRPr lang="en-US" i="1"/>
          </a:p>
          <a:p>
            <a:r>
              <a:rPr lang="en-US"/>
              <a:t>Family meals</a:t>
            </a:r>
            <a:endParaRPr lang="en-US">
              <a:ea typeface="Calibri"/>
              <a:cs typeface="Calibri"/>
            </a:endParaRPr>
          </a:p>
          <a:p>
            <a:r>
              <a:rPr lang="en-US" i="1"/>
              <a:t>The value isn't really the meal itself; it's the opportunity for conversation and connection. Chats while you're doing something, chopping carrots, sharing a meal, driving to school, tend to allow for information sharing in a more informal and natural way and you might find that you get more than a grunt!</a:t>
            </a:r>
            <a:endParaRPr lang="en-US"/>
          </a:p>
          <a:p>
            <a:endParaRPr lang="en-US" i="1"/>
          </a:p>
          <a:p>
            <a:r>
              <a:rPr lang="en-US"/>
              <a:t>Device hand-in</a:t>
            </a:r>
            <a:endParaRPr lang="en-US">
              <a:ea typeface="Calibri"/>
              <a:cs typeface="Calibri"/>
            </a:endParaRPr>
          </a:p>
          <a:p>
            <a:r>
              <a:rPr lang="en-US" i="1"/>
              <a:t>Many experienced Year 7 parents talk about devices being handed in at 8.30pm or a similar time. The exact time matters less than consistency. It's much better to get this established now so that by the time they are fully fledge teenagers it's just part of the muscle memory each evening. </a:t>
            </a:r>
            <a:endParaRPr lang="en-US"/>
          </a:p>
          <a:p>
            <a:endParaRPr lang="en-US" i="1"/>
          </a:p>
          <a:p>
            <a:r>
              <a:rPr lang="en-US"/>
              <a:t>Tell them you love them</a:t>
            </a:r>
            <a:endParaRPr lang="en-US">
              <a:ea typeface="Calibri"/>
              <a:cs typeface="Calibri"/>
            </a:endParaRPr>
          </a:p>
          <a:p>
            <a:r>
              <a:rPr lang="en-US" i="1"/>
              <a:t>As children move into adolescence, they often appear to need us less. In reality, they still need us enormously, even when they communicate that in unusual ways.</a:t>
            </a:r>
            <a:endParaRPr lang="en-US"/>
          </a:p>
          <a:p>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20D9C682-A933-4572-A1AC-1EB5AD2A7251}" type="slidenum">
              <a:rPr lang="en-GB" smtClean="0"/>
              <a:t>21</a:t>
            </a:fld>
            <a:endParaRPr lang="en-GB"/>
          </a:p>
        </p:txBody>
      </p:sp>
    </p:spTree>
    <p:extLst>
      <p:ext uri="{BB962C8B-B14F-4D97-AF65-F5344CB8AC3E}">
        <p14:creationId xmlns:p14="http://schemas.microsoft.com/office/powerpoint/2010/main" val="6481684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Many parents tell me that they want to maintain warmth and strong relationships while still setting boundaries. These strategies can be very helpful.</a:t>
            </a:r>
            <a:endParaRPr lang="en-US"/>
          </a:p>
          <a:p>
            <a:r>
              <a:rPr lang="en-US"/>
              <a:t>Examples:</a:t>
            </a:r>
            <a:endParaRPr lang="en-GB"/>
          </a:p>
          <a:p>
            <a:r>
              <a:rPr lang="en-GB" b="1"/>
              <a:t>Positive noticing</a:t>
            </a:r>
            <a:endParaRPr lang="en-GB" b="1">
              <a:ea typeface="Calibri"/>
              <a:cs typeface="Calibri"/>
            </a:endParaRPr>
          </a:p>
          <a:p>
            <a:r>
              <a:rPr lang="en-US"/>
              <a:t>Instead of:</a:t>
            </a:r>
            <a:endParaRPr lang="en-GB"/>
          </a:p>
          <a:p>
            <a:pPr marL="285750" indent="-285750">
              <a:buFont typeface="Arial"/>
              <a:buChar char="•"/>
            </a:pPr>
            <a:r>
              <a:rPr lang="en-US"/>
              <a:t>"You never </a:t>
            </a:r>
            <a:r>
              <a:rPr lang="en-US" err="1"/>
              <a:t>organise</a:t>
            </a:r>
            <a:r>
              <a:rPr lang="en-US"/>
              <a:t> your bag."</a:t>
            </a:r>
            <a:endParaRPr lang="en-GB"/>
          </a:p>
          <a:p>
            <a:r>
              <a:rPr lang="en-US"/>
              <a:t>Try:</a:t>
            </a:r>
            <a:endParaRPr lang="en-GB"/>
          </a:p>
          <a:p>
            <a:pPr marL="285750" indent="-285750">
              <a:buFont typeface="Arial"/>
              <a:buChar char="•"/>
            </a:pPr>
            <a:r>
              <a:rPr lang="en-US"/>
              <a:t>"Well done for getting your bag ready this morning."</a:t>
            </a:r>
            <a:endParaRPr lang="en-GB"/>
          </a:p>
          <a:p>
            <a:r>
              <a:rPr lang="en-GB" b="1"/>
              <a:t>"I notice that..."</a:t>
            </a:r>
            <a:endParaRPr lang="en-GB" b="1">
              <a:ea typeface="Calibri"/>
              <a:cs typeface="Calibri"/>
            </a:endParaRPr>
          </a:p>
          <a:p>
            <a:r>
              <a:rPr lang="en-US"/>
              <a:t>Instead of:</a:t>
            </a:r>
            <a:endParaRPr lang="en-GB"/>
          </a:p>
          <a:p>
            <a:pPr marL="285750" indent="-285750">
              <a:buFont typeface="Arial"/>
              <a:buChar char="•"/>
            </a:pPr>
            <a:r>
              <a:rPr lang="en-US"/>
              <a:t>"Why is your room such a mess?"</a:t>
            </a:r>
            <a:endParaRPr lang="en-GB"/>
          </a:p>
          <a:p>
            <a:r>
              <a:rPr lang="en-US"/>
              <a:t>Try:</a:t>
            </a:r>
            <a:endParaRPr lang="en-GB"/>
          </a:p>
          <a:p>
            <a:pPr marL="285750" indent="-285750">
              <a:buFont typeface="Arial"/>
              <a:buChar char="•"/>
            </a:pPr>
            <a:r>
              <a:rPr lang="en-US"/>
              <a:t>"I notice that the clothes haven't been put away yet."</a:t>
            </a:r>
            <a:endParaRPr lang="en-GB"/>
          </a:p>
          <a:p>
            <a:r>
              <a:rPr lang="en-GB" b="1"/>
              <a:t>"That may be true, and yet..."</a:t>
            </a:r>
            <a:endParaRPr lang="en-GB" b="1">
              <a:ea typeface="Calibri"/>
              <a:cs typeface="Calibri"/>
            </a:endParaRPr>
          </a:p>
          <a:p>
            <a:r>
              <a:rPr lang="en-US"/>
              <a:t>Example:</a:t>
            </a:r>
            <a:endParaRPr lang="en-GB"/>
          </a:p>
          <a:p>
            <a:r>
              <a:rPr lang="en-US" i="1"/>
              <a:t>"That may be true, and yet I still need the phone downstairs before bedtime."</a:t>
            </a:r>
            <a:endParaRPr lang="en-GB"/>
          </a:p>
          <a:p>
            <a:r>
              <a:rPr lang="en-US" i="1"/>
              <a:t>It acknowledges feelings without surrendering the expectation.</a:t>
            </a:r>
            <a:endParaRPr lang="en-GB"/>
          </a:p>
          <a:p>
            <a:endParaRPr lang="en-US">
              <a:ea typeface="Calibri"/>
              <a:cs typeface="Calibri"/>
            </a:endParaRPr>
          </a:p>
        </p:txBody>
      </p:sp>
      <p:sp>
        <p:nvSpPr>
          <p:cNvPr id="4" name="Slide Number Placeholder 3"/>
          <p:cNvSpPr>
            <a:spLocks noGrp="1"/>
          </p:cNvSpPr>
          <p:nvPr>
            <p:ph type="sldNum" sz="quarter" idx="5"/>
          </p:nvPr>
        </p:nvSpPr>
        <p:spPr/>
        <p:txBody>
          <a:bodyPr/>
          <a:lstStyle/>
          <a:p>
            <a:fld id="{20D9C682-A933-4572-A1AC-1EB5AD2A7251}" type="slidenum">
              <a:rPr lang="en-GB" smtClean="0"/>
              <a:t>22</a:t>
            </a:fld>
            <a:endParaRPr lang="en-GB"/>
          </a:p>
        </p:txBody>
      </p:sp>
    </p:spTree>
    <p:extLst>
      <p:ext uri="{BB962C8B-B14F-4D97-AF65-F5344CB8AC3E}">
        <p14:creationId xmlns:p14="http://schemas.microsoft.com/office/powerpoint/2010/main" val="2876987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No child should ever feel that there is only one person they can turn to.</a:t>
            </a:r>
            <a:endParaRPr lang="en-US"/>
          </a:p>
          <a:p>
            <a:r>
              <a:rPr lang="en-US"/>
              <a:t>Here at JCG students are told that they can speak with any adult member of staff and they do. But, there are a few people that it's worth you being aware of so that you can help to direct them:</a:t>
            </a:r>
            <a:endParaRPr lang="en-GB"/>
          </a:p>
          <a:p>
            <a:pPr marL="285750" indent="-285750">
              <a:buFont typeface="Arial"/>
              <a:buChar char="•"/>
            </a:pPr>
            <a:r>
              <a:rPr lang="en-US"/>
              <a:t>Tutors are first point of contact.</a:t>
            </a:r>
            <a:endParaRPr lang="en-GB"/>
          </a:p>
          <a:p>
            <a:pPr marL="285750" indent="-285750">
              <a:buFont typeface="Arial"/>
              <a:buChar char="•"/>
            </a:pPr>
            <a:r>
              <a:rPr lang="en-US"/>
              <a:t>Heads of School oversee wellbeing and academic progress</a:t>
            </a:r>
            <a:endParaRPr lang="en-GB"/>
          </a:p>
          <a:p>
            <a:pPr marL="285750" indent="-285750">
              <a:buFont typeface="Arial"/>
              <a:buChar char="•"/>
            </a:pPr>
            <a:r>
              <a:rPr lang="en-US"/>
              <a:t>SENCO and learning support team are there for when students need a little more support to access their learning. </a:t>
            </a:r>
            <a:endParaRPr lang="en-GB"/>
          </a:p>
          <a:p>
            <a:pPr marL="285750" indent="-285750">
              <a:buFont typeface="Arial"/>
              <a:buChar char="•"/>
            </a:pPr>
            <a:r>
              <a:rPr lang="en-US"/>
              <a:t>Our Counsellors ensure provision throughout the week and do a great job of providing a valuable and supportive service. </a:t>
            </a:r>
            <a:endParaRPr lang="en-GB"/>
          </a:p>
          <a:p>
            <a:pPr marL="285750" indent="-285750">
              <a:buFont typeface="Arial"/>
              <a:buChar char="•"/>
            </a:pPr>
            <a:r>
              <a:rPr lang="en-US"/>
              <a:t>All students will also have a buddy and they have access to peer mentors in Year 12 who are trained to support younger students in a variety of ways. </a:t>
            </a:r>
            <a:endParaRPr lang="en-GB"/>
          </a:p>
          <a:p>
            <a:r>
              <a:rPr lang="en-US" i="1"/>
              <a:t>Our most important message to students is that if you're worried, tell any trusted adult. We can always make sure the concern gets to the right person.</a:t>
            </a:r>
            <a:endParaRPr lang="en-GB"/>
          </a:p>
          <a:p>
            <a:endParaRPr lang="en-US">
              <a:ea typeface="Calibri"/>
              <a:cs typeface="Calibri"/>
            </a:endParaRPr>
          </a:p>
        </p:txBody>
      </p:sp>
      <p:sp>
        <p:nvSpPr>
          <p:cNvPr id="4" name="Slide Number Placeholder 3"/>
          <p:cNvSpPr>
            <a:spLocks noGrp="1"/>
          </p:cNvSpPr>
          <p:nvPr>
            <p:ph type="sldNum" sz="quarter" idx="5"/>
          </p:nvPr>
        </p:nvSpPr>
        <p:spPr/>
        <p:txBody>
          <a:bodyPr/>
          <a:lstStyle/>
          <a:p>
            <a:fld id="{20D9C682-A933-4572-A1AC-1EB5AD2A7251}" type="slidenum">
              <a:rPr lang="en-GB" smtClean="0"/>
              <a:t>23</a:t>
            </a:fld>
            <a:endParaRPr lang="en-GB"/>
          </a:p>
        </p:txBody>
      </p:sp>
    </p:spTree>
    <p:extLst>
      <p:ext uri="{BB962C8B-B14F-4D97-AF65-F5344CB8AC3E}">
        <p14:creationId xmlns:p14="http://schemas.microsoft.com/office/powerpoint/2010/main" val="12656424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The best outcomes happen when school and home work together.</a:t>
            </a:r>
            <a:endParaRPr lang="en-US"/>
          </a:p>
          <a:p>
            <a:r>
              <a:rPr lang="en-US"/>
              <a:t>You might say:</a:t>
            </a:r>
            <a:endParaRPr lang="en-GB"/>
          </a:p>
          <a:p>
            <a:r>
              <a:rPr lang="en-US" i="1"/>
              <a:t>"Parents see one side of a child; school sees another. Neither of us has the whole picture."</a:t>
            </a:r>
            <a:endParaRPr lang="en-GB"/>
          </a:p>
          <a:p>
            <a:r>
              <a:rPr lang="en-US"/>
              <a:t>Examples:</a:t>
            </a:r>
            <a:endParaRPr lang="en-GB"/>
          </a:p>
          <a:p>
            <a:pPr marL="285750" indent="-285750">
              <a:buFont typeface="Arial"/>
              <a:buChar char="•"/>
            </a:pPr>
            <a:r>
              <a:rPr lang="en-US"/>
              <a:t>A student may appear happy at home but quiet in lessons.</a:t>
            </a:r>
            <a:endParaRPr lang="en-GB"/>
          </a:p>
          <a:p>
            <a:pPr marL="285750" indent="-285750">
              <a:buFont typeface="Arial"/>
              <a:buChar char="•"/>
            </a:pPr>
            <a:r>
              <a:rPr lang="en-US"/>
              <a:t>A student may appear confident in school but anxious at home.</a:t>
            </a:r>
            <a:endParaRPr lang="en-GB"/>
          </a:p>
          <a:p>
            <a:r>
              <a:rPr lang="en-US" i="1"/>
              <a:t>"The earlier we know about a concern, the easier it usually is to resolve." You can get in contact with tutors in the first instance so that we can work together to help your daughter thrive. </a:t>
            </a:r>
            <a:endParaRPr lang="en-GB"/>
          </a:p>
          <a:p>
            <a:endParaRPr lang="en-US" i="1"/>
          </a:p>
          <a:p>
            <a:r>
              <a:rPr lang="en-US" i="1"/>
              <a:t>Attendance matters because every missed day represents missed learning, missed friendships and missed routines. Where attendance falls below an expected level you will receive correspondence from us so that we can find out how we can support you and your daughter. </a:t>
            </a:r>
            <a:endParaRPr lang="en-GB">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20D9C682-A933-4572-A1AC-1EB5AD2A7251}" type="slidenum">
              <a:rPr lang="en-GB" smtClean="0"/>
              <a:t>24</a:t>
            </a:fld>
            <a:endParaRPr lang="en-GB"/>
          </a:p>
        </p:txBody>
      </p:sp>
    </p:spTree>
    <p:extLst>
      <p:ext uri="{BB962C8B-B14F-4D97-AF65-F5344CB8AC3E}">
        <p14:creationId xmlns:p14="http://schemas.microsoft.com/office/powerpoint/2010/main" val="38261359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Sometimes families need support beyond what school can provide directly.</a:t>
            </a:r>
            <a:endParaRPr lang="en-US"/>
          </a:p>
          <a:p>
            <a:r>
              <a:rPr lang="en-US"/>
              <a:t>Where this happens we might:</a:t>
            </a:r>
            <a:endParaRPr lang="en-GB"/>
          </a:p>
          <a:p>
            <a:pPr marL="285750" indent="-285750">
              <a:buFont typeface="Arial"/>
              <a:buChar char="•"/>
            </a:pPr>
            <a:r>
              <a:rPr lang="en-US"/>
              <a:t>Signpost you to an agency who would be able to provide this support</a:t>
            </a:r>
            <a:endParaRPr lang="en-GB"/>
          </a:p>
          <a:p>
            <a:pPr marL="285750" indent="-285750">
              <a:buFont typeface="Arial"/>
              <a:buChar char="•"/>
            </a:pPr>
            <a:r>
              <a:rPr lang="en-US"/>
              <a:t>Make Referrals to the agencies on your behalf to share information and get the help in place</a:t>
            </a:r>
            <a:endParaRPr lang="en-GB"/>
          </a:p>
          <a:p>
            <a:pPr marL="285750" indent="-285750">
              <a:buFont typeface="Arial"/>
              <a:buChar char="•"/>
            </a:pPr>
            <a:r>
              <a:rPr lang="en-US"/>
              <a:t>Lead on early help to make sure that everyone is sitting around the table together and making sure that your daughter is at the </a:t>
            </a:r>
            <a:r>
              <a:rPr lang="en-US" err="1"/>
              <a:t>centre</a:t>
            </a:r>
            <a:r>
              <a:rPr lang="en-US"/>
              <a:t> of decisions that we are making. </a:t>
            </a:r>
            <a:endParaRPr lang="en-GB"/>
          </a:p>
          <a:p>
            <a:r>
              <a:rPr lang="en-US" i="1"/>
              <a:t>Seeking support isn't a sign that something has gone wrong. It's often a sign that families are dealing with challenges proactively.</a:t>
            </a:r>
            <a:endParaRPr lang="en-GB"/>
          </a:p>
          <a:p>
            <a:endParaRPr lang="en-US">
              <a:ea typeface="Calibri"/>
              <a:cs typeface="Calibri"/>
            </a:endParaRPr>
          </a:p>
        </p:txBody>
      </p:sp>
      <p:sp>
        <p:nvSpPr>
          <p:cNvPr id="4" name="Slide Number Placeholder 3"/>
          <p:cNvSpPr>
            <a:spLocks noGrp="1"/>
          </p:cNvSpPr>
          <p:nvPr>
            <p:ph type="sldNum" sz="quarter" idx="5"/>
          </p:nvPr>
        </p:nvSpPr>
        <p:spPr/>
        <p:txBody>
          <a:bodyPr/>
          <a:lstStyle/>
          <a:p>
            <a:fld id="{20D9C682-A933-4572-A1AC-1EB5AD2A7251}" type="slidenum">
              <a:rPr lang="en-GB" smtClean="0"/>
              <a:t>25</a:t>
            </a:fld>
            <a:endParaRPr lang="en-GB"/>
          </a:p>
        </p:txBody>
      </p:sp>
    </p:spTree>
    <p:extLst>
      <p:ext uri="{BB962C8B-B14F-4D97-AF65-F5344CB8AC3E}">
        <p14:creationId xmlns:p14="http://schemas.microsoft.com/office/powerpoint/2010/main" val="13031845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I'd like to turn now to academic progress and how you can support your daughter as learners become increasingly independent.</a:t>
            </a:r>
          </a:p>
          <a:p>
            <a:endParaRPr lang="en-US">
              <a:ea typeface="Calibri"/>
              <a:cs typeface="Calibri"/>
            </a:endParaRPr>
          </a:p>
        </p:txBody>
      </p:sp>
      <p:sp>
        <p:nvSpPr>
          <p:cNvPr id="4" name="Slide Number Placeholder 3"/>
          <p:cNvSpPr>
            <a:spLocks noGrp="1"/>
          </p:cNvSpPr>
          <p:nvPr>
            <p:ph type="sldNum" sz="quarter" idx="5"/>
          </p:nvPr>
        </p:nvSpPr>
        <p:spPr/>
        <p:txBody>
          <a:bodyPr/>
          <a:lstStyle/>
          <a:p>
            <a:fld id="{20D9C682-A933-4572-A1AC-1EB5AD2A7251}" type="slidenum">
              <a:rPr lang="en-GB" smtClean="0"/>
              <a:t>26</a:t>
            </a:fld>
            <a:endParaRPr lang="en-GB"/>
          </a:p>
        </p:txBody>
      </p:sp>
    </p:spTree>
    <p:extLst>
      <p:ext uri="{BB962C8B-B14F-4D97-AF65-F5344CB8AC3E}">
        <p14:creationId xmlns:p14="http://schemas.microsoft.com/office/powerpoint/2010/main" val="33092500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The transition from primary to secondary often requires a shift from manager to coach.</a:t>
            </a:r>
            <a:endParaRPr lang="en-US"/>
          </a:p>
          <a:p>
            <a:r>
              <a:rPr lang="en-US"/>
              <a:t>Examples:</a:t>
            </a:r>
            <a:endParaRPr lang="en-GB"/>
          </a:p>
          <a:p>
            <a:r>
              <a:rPr lang="en-US"/>
              <a:t>Primary:</a:t>
            </a:r>
            <a:endParaRPr lang="en-GB"/>
          </a:p>
          <a:p>
            <a:pPr marL="285750" indent="-285750">
              <a:buFont typeface="Arial"/>
              <a:buChar char="•"/>
            </a:pPr>
            <a:r>
              <a:rPr lang="en-US"/>
              <a:t>Checking every piece of homework.</a:t>
            </a:r>
            <a:endParaRPr lang="en-GB"/>
          </a:p>
          <a:p>
            <a:pPr marL="285750" indent="-285750">
              <a:buFont typeface="Arial"/>
              <a:buChar char="•"/>
            </a:pPr>
            <a:r>
              <a:rPr lang="en-US"/>
              <a:t>Packing bags.</a:t>
            </a:r>
            <a:endParaRPr lang="en-GB"/>
          </a:p>
          <a:p>
            <a:r>
              <a:rPr lang="en-US"/>
              <a:t>Secondary:</a:t>
            </a:r>
            <a:endParaRPr lang="en-GB"/>
          </a:p>
          <a:p>
            <a:pPr marL="285750" indent="-285750">
              <a:buFont typeface="Arial"/>
              <a:buChar char="•"/>
            </a:pPr>
            <a:r>
              <a:rPr lang="en-US"/>
              <a:t>Asking questions.</a:t>
            </a:r>
            <a:endParaRPr lang="en-GB"/>
          </a:p>
          <a:p>
            <a:pPr marL="285750" indent="-285750">
              <a:buFont typeface="Arial"/>
              <a:buChar char="•"/>
            </a:pPr>
            <a:r>
              <a:rPr lang="en-US"/>
              <a:t>Encouraging planning.</a:t>
            </a:r>
            <a:endParaRPr lang="en-GB"/>
          </a:p>
          <a:p>
            <a:pPr marL="285750" indent="-285750">
              <a:buFont typeface="Arial"/>
              <a:buChar char="•"/>
            </a:pPr>
            <a:r>
              <a:rPr lang="en-US"/>
              <a:t>Helping children solve problems.</a:t>
            </a:r>
            <a:endParaRPr lang="en-GB"/>
          </a:p>
          <a:p>
            <a:endParaRPr lang="en-US">
              <a:ea typeface="Calibri"/>
              <a:cs typeface="Calibri"/>
            </a:endParaRPr>
          </a:p>
          <a:p>
            <a:r>
              <a:rPr lang="en-US" i="1"/>
              <a:t>We don't want students to be dependent on adults but for them to move to gradual independence supported by adults. They need support in problem solving so that eventually they can do this either on their own, or by actively seeking support. </a:t>
            </a:r>
            <a:endParaRPr lang="en-GB"/>
          </a:p>
          <a:p>
            <a:endParaRPr lang="en-US">
              <a:ea typeface="Calibri"/>
              <a:cs typeface="Calibri"/>
            </a:endParaRPr>
          </a:p>
        </p:txBody>
      </p:sp>
      <p:sp>
        <p:nvSpPr>
          <p:cNvPr id="4" name="Slide Number Placeholder 3"/>
          <p:cNvSpPr>
            <a:spLocks noGrp="1"/>
          </p:cNvSpPr>
          <p:nvPr>
            <p:ph type="sldNum" sz="quarter" idx="5"/>
          </p:nvPr>
        </p:nvSpPr>
        <p:spPr/>
        <p:txBody>
          <a:bodyPr/>
          <a:lstStyle/>
          <a:p>
            <a:fld id="{20D9C682-A933-4572-A1AC-1EB5AD2A7251}" type="slidenum">
              <a:rPr lang="en-GB" smtClean="0"/>
              <a:t>27</a:t>
            </a:fld>
            <a:endParaRPr lang="en-GB"/>
          </a:p>
        </p:txBody>
      </p:sp>
    </p:spTree>
    <p:extLst>
      <p:ext uri="{BB962C8B-B14F-4D97-AF65-F5344CB8AC3E}">
        <p14:creationId xmlns:p14="http://schemas.microsoft.com/office/powerpoint/2010/main" val="33524694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Students often think success comes from motivation. In reality, success is often about habits.</a:t>
            </a:r>
            <a:endParaRPr lang="en-US"/>
          </a:p>
          <a:p>
            <a:r>
              <a:rPr lang="en-GB" b="1"/>
              <a:t>Sleep</a:t>
            </a:r>
            <a:endParaRPr lang="en-GB" b="1">
              <a:ea typeface="Calibri"/>
              <a:cs typeface="Calibri"/>
            </a:endParaRPr>
          </a:p>
          <a:p>
            <a:r>
              <a:rPr lang="en-US"/>
              <a:t>As I mentioned earlier 9-11 hours recommended.</a:t>
            </a:r>
            <a:endParaRPr lang="en-US">
              <a:ea typeface="Calibri"/>
              <a:cs typeface="Calibri"/>
            </a:endParaRPr>
          </a:p>
          <a:p>
            <a:r>
              <a:rPr lang="en-GB" b="1"/>
              <a:t>Hydration</a:t>
            </a:r>
            <a:endParaRPr lang="en-GB" b="1">
              <a:ea typeface="Calibri"/>
              <a:cs typeface="Calibri"/>
            </a:endParaRPr>
          </a:p>
          <a:p>
            <a:r>
              <a:rPr lang="en-US" i="1"/>
              <a:t>Even mild dehydration can affect concentration. Children are notoriously bad at drinking enough – unless they're in my lessons...</a:t>
            </a:r>
            <a:endParaRPr lang="en-GB"/>
          </a:p>
          <a:p>
            <a:r>
              <a:rPr lang="en-GB" b="1"/>
              <a:t>Exercise</a:t>
            </a:r>
            <a:endParaRPr lang="en-GB" b="1">
              <a:ea typeface="Calibri"/>
              <a:cs typeface="Calibri"/>
            </a:endParaRPr>
          </a:p>
          <a:p>
            <a:r>
              <a:rPr lang="en-US" i="1"/>
              <a:t>A brisk walk, cycling to school or playing sport all help learning and mental wellbeing. Team sports in particular also help students to experience comradery and a sense of belonging. </a:t>
            </a:r>
            <a:endParaRPr lang="en-GB"/>
          </a:p>
          <a:p>
            <a:r>
              <a:rPr lang="en-GB" b="1"/>
              <a:t>Diet</a:t>
            </a:r>
            <a:endParaRPr lang="en-GB" b="1">
              <a:ea typeface="Calibri"/>
              <a:cs typeface="Calibri"/>
            </a:endParaRPr>
          </a:p>
          <a:p>
            <a:r>
              <a:rPr lang="en-US" i="1"/>
              <a:t>The brain uses around 20% of the body's energy. It needs fuel; regular and nutritional, in order to be able to make good decisions, concentrate and navigate relationships </a:t>
            </a:r>
            <a:endParaRPr lang="en-US" i="1">
              <a:ea typeface="Calibri"/>
              <a:cs typeface="Calibri"/>
            </a:endParaRPr>
          </a:p>
          <a:p>
            <a:endParaRPr lang="en-US" i="1"/>
          </a:p>
          <a:p>
            <a:r>
              <a:rPr lang="en-US" i="1"/>
              <a:t>Parents can sometimes look for complex study techniques when the biggest gains come from enough sleep, movement, water and regular meals.</a:t>
            </a:r>
            <a:endParaRPr lang="en-GB">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20D9C682-A933-4572-A1AC-1EB5AD2A7251}" type="slidenum">
              <a:rPr lang="en-GB" smtClean="0"/>
              <a:t>28</a:t>
            </a:fld>
            <a:endParaRPr lang="en-GB"/>
          </a:p>
        </p:txBody>
      </p:sp>
    </p:spTree>
    <p:extLst>
      <p:ext uri="{BB962C8B-B14F-4D97-AF65-F5344CB8AC3E}">
        <p14:creationId xmlns:p14="http://schemas.microsoft.com/office/powerpoint/2010/main" val="22350184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"We use progress tracking to identify strengths, celebrate success and spot concerns early."</a:t>
            </a:r>
            <a:endParaRPr lang="en-US"/>
          </a:p>
          <a:p>
            <a:r>
              <a:rPr lang="en-US"/>
              <a:t>It is important to say that:</a:t>
            </a:r>
            <a:endParaRPr lang="en-GB"/>
          </a:p>
          <a:p>
            <a:pPr marL="285750" indent="-285750">
              <a:buFont typeface="Arial"/>
              <a:buChar char="•"/>
            </a:pPr>
            <a:r>
              <a:rPr lang="en-US"/>
              <a:t>Progress is a journey. It doesn't always look exactly as you want it to. </a:t>
            </a:r>
            <a:endParaRPr lang="en-GB"/>
          </a:p>
          <a:p>
            <a:pPr marL="285750" indent="-285750">
              <a:buFont typeface="Arial"/>
              <a:buChar char="•"/>
            </a:pPr>
            <a:r>
              <a:rPr lang="en-US"/>
              <a:t>Small dips can occur during transition. As with all changes in life, sometimes things can slow down before they speed up again as we adjust to our new surroundings</a:t>
            </a:r>
            <a:endParaRPr lang="en-GB"/>
          </a:p>
          <a:p>
            <a:pPr marL="285750" indent="-285750">
              <a:buFont typeface="Arial"/>
              <a:buChar char="•"/>
            </a:pPr>
            <a:r>
              <a:rPr lang="en-US"/>
              <a:t>One assessment rarely tells the whole story. Everyone is entitled to a bad day and you don't need to be immediately concerned if there is a slightly lower than anticipated assessment result. </a:t>
            </a:r>
            <a:endParaRPr lang="en-GB"/>
          </a:p>
          <a:p>
            <a:r>
              <a:rPr lang="en-US" i="1"/>
              <a:t>We're looking for patterns over time rather than perfection in every piece of work.</a:t>
            </a:r>
            <a:endParaRPr lang="en-GB"/>
          </a:p>
          <a:p>
            <a:endParaRPr lang="en-US" i="1">
              <a:ea typeface="Calibri"/>
              <a:cs typeface="Calibri"/>
            </a:endParaRPr>
          </a:p>
          <a:p>
            <a:r>
              <a:rPr lang="en-US" i="1">
                <a:ea typeface="Calibri"/>
                <a:cs typeface="Calibri"/>
              </a:rPr>
              <a:t>You will receive 2 periodic reports and one full report each year. There is reporting in the areas on the slide and teachers will use the letters in the Key to state how a student is working. Excellent, is obviously just that, Good means that students are doing what they need to do to make progress, not there yet indicates room for improvement and cause for concern is relatively rare but should never come as a surprise as the Head of School will have already been in contact with you about emerging concerns. </a:t>
            </a:r>
          </a:p>
          <a:p>
            <a:endParaRPr lang="en-US">
              <a:ea typeface="Calibri"/>
              <a:cs typeface="Calibri"/>
            </a:endParaRPr>
          </a:p>
        </p:txBody>
      </p:sp>
      <p:sp>
        <p:nvSpPr>
          <p:cNvPr id="4" name="Slide Number Placeholder 3"/>
          <p:cNvSpPr>
            <a:spLocks noGrp="1"/>
          </p:cNvSpPr>
          <p:nvPr>
            <p:ph type="sldNum" sz="quarter" idx="5"/>
          </p:nvPr>
        </p:nvSpPr>
        <p:spPr/>
        <p:txBody>
          <a:bodyPr/>
          <a:lstStyle/>
          <a:p>
            <a:fld id="{20D9C682-A933-4572-A1AC-1EB5AD2A7251}" type="slidenum">
              <a:rPr lang="en-GB" smtClean="0"/>
              <a:t>29</a:t>
            </a:fld>
            <a:endParaRPr lang="en-GB"/>
          </a:p>
        </p:txBody>
      </p:sp>
    </p:spTree>
    <p:extLst>
      <p:ext uri="{BB962C8B-B14F-4D97-AF65-F5344CB8AC3E}">
        <p14:creationId xmlns:p14="http://schemas.microsoft.com/office/powerpoint/2010/main" val="37734170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"It's easy to focus on adolescence as a period of risk and challenge. In fact, it's also a period of tremendous opportunity."</a:t>
            </a:r>
            <a:endParaRPr lang="en-GB"/>
          </a:p>
          <a:p>
            <a:r>
              <a:rPr lang="en-US" i="1"/>
              <a:t>"Dr Lucy Foulkes reminds us that adolescence is when experiences begin to shape who we become as adults."</a:t>
            </a:r>
            <a:endParaRPr lang="en-GB"/>
          </a:p>
          <a:p>
            <a:r>
              <a:rPr lang="en-US" i="1"/>
              <a:t>"Over the coming years your daughters will become more independent, more confident and more self-aware. There will be occasional bumps in the road, but that is entirely normal. Our commitment is that we will know them, support them and work with you to help them flourish."</a:t>
            </a:r>
            <a:endParaRPr lang="en-GB"/>
          </a:p>
          <a:p>
            <a:r>
              <a:rPr lang="en-US" i="1"/>
              <a:t>"Thank you for entrusting them to us, and thank you for working in partnership with us."</a:t>
            </a:r>
            <a:endParaRPr lang="en-GB"/>
          </a:p>
          <a:p>
            <a:endParaRPr lang="en-US">
              <a:ea typeface="Calibri"/>
              <a:cs typeface="Calibri"/>
            </a:endParaRPr>
          </a:p>
        </p:txBody>
      </p:sp>
      <p:sp>
        <p:nvSpPr>
          <p:cNvPr id="4" name="Slide Number Placeholder 3"/>
          <p:cNvSpPr>
            <a:spLocks noGrp="1"/>
          </p:cNvSpPr>
          <p:nvPr>
            <p:ph type="sldNum" sz="quarter" idx="5"/>
          </p:nvPr>
        </p:nvSpPr>
        <p:spPr/>
        <p:txBody>
          <a:bodyPr/>
          <a:lstStyle/>
          <a:p>
            <a:fld id="{20D9C682-A933-4572-A1AC-1EB5AD2A7251}" type="slidenum">
              <a:rPr lang="en-GB" smtClean="0"/>
              <a:t>30</a:t>
            </a:fld>
            <a:endParaRPr lang="en-GB"/>
          </a:p>
        </p:txBody>
      </p:sp>
    </p:spTree>
    <p:extLst>
      <p:ext uri="{BB962C8B-B14F-4D97-AF65-F5344CB8AC3E}">
        <p14:creationId xmlns:p14="http://schemas.microsoft.com/office/powerpoint/2010/main" val="2492226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6813" y="1241425"/>
            <a:ext cx="4464050" cy="3349625"/>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As Mr Milner as touched on, here at JCG, we believe that effective communication between home and the College – is one of the foundations that underpins a good working relationship between College and our families. We are a busy school with lots of exciting different things happening.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As such, we have various forms of communication to keep you updated on events and notices.</a:t>
            </a:r>
          </a:p>
          <a:p>
            <a:endParaRPr lang="en-US"/>
          </a:p>
          <a:p>
            <a:r>
              <a:rPr lang="en-US"/>
              <a:t>Weekly Newsletter – Contains whole school and generic information, as well as year group specific information and calendar reminders and key dates</a:t>
            </a:r>
          </a:p>
          <a:p>
            <a:endParaRPr lang="en-US"/>
          </a:p>
          <a:p>
            <a:r>
              <a:rPr lang="en-US"/>
              <a:t>Letters (via e-mails / in touch) – from Mr Howarth or other members of our Senior Leadership Team or myself about specific Lower School matters.</a:t>
            </a:r>
          </a:p>
          <a:p>
            <a:endParaRPr lang="en-US"/>
          </a:p>
          <a:p>
            <a:r>
              <a:rPr lang="en-US"/>
              <a:t>Everyone should hopefully have logins to access their daughters Satchel One account soon, if they have not received these already – here you can see what homework has been set, in which subject, by which teacher, any resources that might be attached, the detail and the time that it should take.</a:t>
            </a:r>
          </a:p>
          <a:p>
            <a:endParaRPr lang="en-US"/>
          </a:p>
          <a:p>
            <a:r>
              <a:rPr lang="en-US"/>
              <a:t>Additionally, everyone should also have a parent login for the SIMS App so that they can see the achievements that have been awarded throughout the week to your daughters and also view attendance statistics.</a:t>
            </a:r>
          </a:p>
          <a:p>
            <a:endParaRPr lang="en-US"/>
          </a:p>
          <a:p>
            <a:r>
              <a:rPr lang="en-US"/>
              <a:t>You will find that form tutors and myself will be in regular communication depending on whether or not your daughter is accessing any support at a particular time or to keep you updated on her progress and well-being – we might therefore be in contact via e-mails or phone calls.</a:t>
            </a:r>
          </a:p>
          <a:p>
            <a:endParaRPr lang="en-US"/>
          </a:p>
          <a:p>
            <a:r>
              <a:rPr lang="en-US"/>
              <a:t>As much as we hope that you are open to communications from us, we also welcome communications from yourselves – we want to encourage open dialogue between parents and home so that we can meet the needs of our students and support your daughters in the best possible way. We genuinely feel that working in collaboration with parents is the best and most effective way to support all our students.</a:t>
            </a:r>
          </a:p>
          <a:p>
            <a:endParaRPr lang="en-US"/>
          </a:p>
          <a:p>
            <a:r>
              <a:rPr lang="en-US"/>
              <a:t>Whilst we appreciate that parents may have worries about issues or concerns that are reported to us as a school being raised directly with your daughter, we want to address these concerns appropriately and to bring about a positive outcome. We therefore ask for openness to trust us and working with us to make a judgement about the appropriate course of action for support.</a:t>
            </a:r>
          </a:p>
          <a:p>
            <a:endParaRPr lang="en-US"/>
          </a:p>
          <a:p>
            <a:r>
              <a:rPr lang="en-US"/>
              <a:t>At times we might have discussions or communications where there are sensitive issues that are raised regarding support for your daughter and understandably, this may cause heightened emotions. At these times, we would ask you to remember that we are here to support your children and your families and therefore that all contact and communication </a:t>
            </a:r>
            <a:r>
              <a:rPr lang="en-US" err="1"/>
              <a:t>recognises</a:t>
            </a:r>
            <a:r>
              <a:rPr lang="en-US"/>
              <a:t> that.</a:t>
            </a:r>
          </a:p>
          <a:p>
            <a:endParaRPr lang="en-US"/>
          </a:p>
          <a:p>
            <a:r>
              <a:rPr lang="en-US"/>
              <a:t>We also aim to send out a termly Lower School Newsletter to share celebrations and success stories of our Lower School students and other Lower School activities as well as what we have been covering in our Tutor </a:t>
            </a:r>
            <a:r>
              <a:rPr lang="en-US" err="1"/>
              <a:t>Programme</a:t>
            </a:r>
            <a:r>
              <a:rPr lang="en-US"/>
              <a:t> and assemblies, so please do keep me updated about your daughter’s achievements outside of school.</a:t>
            </a:r>
          </a:p>
          <a:p>
            <a:endParaRPr lang="en-US"/>
          </a:p>
          <a:p>
            <a:r>
              <a:rPr lang="en-US"/>
              <a:t>At this time, your daughter may be feeling a little apprehensive about one or some of her groupings:</a:t>
            </a:r>
          </a:p>
          <a:p>
            <a:endParaRPr lang="en-US"/>
          </a:p>
          <a:p>
            <a:r>
              <a:rPr lang="en-US"/>
              <a:t>Your daughter will be in a House / Form Group, Teaching Group, PSHE Group, Friday Afternoon “Wild Friday’s” Group and </a:t>
            </a:r>
            <a:r>
              <a:rPr lang="en-US" err="1"/>
              <a:t>Maths</a:t>
            </a:r>
            <a:r>
              <a:rPr lang="en-US"/>
              <a:t> set, which will be streamed later in the Autumn Term. She therefore will have 5 different groups, and 5 different opportunities to meet other students.</a:t>
            </a:r>
          </a:p>
          <a:p>
            <a:endParaRPr lang="en-US"/>
          </a:p>
          <a:p>
            <a:r>
              <a:rPr lang="en-US"/>
              <a:t>If she is feeling unsure or unsettled at this time, please reassure her, that it is still early days, many others will be feeling the same. Please e-mail her Form Tutor to make them aware so that they can keep an eye on her, and we ask all parents, of all our older students to allow a three week settling in period to new groups before any changes are considered. </a:t>
            </a:r>
          </a:p>
          <a:p>
            <a:endParaRPr lang="en-US"/>
          </a:p>
        </p:txBody>
      </p:sp>
      <p:sp>
        <p:nvSpPr>
          <p:cNvPr id="4" name="Slide Number Placeholder 3"/>
          <p:cNvSpPr>
            <a:spLocks noGrp="1"/>
          </p:cNvSpPr>
          <p:nvPr>
            <p:ph type="sldNum" sz="quarter" idx="5"/>
          </p:nvPr>
        </p:nvSpPr>
        <p:spPr/>
        <p:txBody>
          <a:bodyPr/>
          <a:lstStyle/>
          <a:p>
            <a:fld id="{20D9C682-A933-4572-A1AC-1EB5AD2A7251}" type="slidenum">
              <a:rPr lang="en-GB" smtClean="0"/>
              <a:t>34</a:t>
            </a:fld>
            <a:endParaRPr lang="en-GB"/>
          </a:p>
        </p:txBody>
      </p:sp>
    </p:spTree>
    <p:extLst>
      <p:ext uri="{BB962C8B-B14F-4D97-AF65-F5344CB8AC3E}">
        <p14:creationId xmlns:p14="http://schemas.microsoft.com/office/powerpoint/2010/main" val="2394384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6813" y="1241425"/>
            <a:ext cx="4464050" cy="3349625"/>
          </a:xfrm>
        </p:spPr>
      </p:sp>
      <p:sp>
        <p:nvSpPr>
          <p:cNvPr id="3" name="Notes Placeholder 2"/>
          <p:cNvSpPr>
            <a:spLocks noGrp="1"/>
          </p:cNvSpPr>
          <p:nvPr>
            <p:ph type="body" idx="1"/>
          </p:nvPr>
        </p:nvSpPr>
        <p:spPr/>
        <p:txBody>
          <a:bodyPr/>
          <a:lstStyle/>
          <a:p>
            <a:r>
              <a:rPr lang="en-US"/>
              <a:t>At JCG, we love to celebrate the success of our students, and share this success with you as parents.</a:t>
            </a:r>
          </a:p>
          <a:p>
            <a:endParaRPr lang="en-US"/>
          </a:p>
          <a:p>
            <a:r>
              <a:rPr lang="en-US"/>
              <a:t>Students are awarded achievement marks in lessons and around the school, for their contributions to the wider community and for other accolades by all staff working in the College – not just teachers, ladies in the office and the librarian etc.</a:t>
            </a:r>
          </a:p>
          <a:p>
            <a:endParaRPr lang="en-US"/>
          </a:p>
          <a:p>
            <a:r>
              <a:rPr lang="en-US"/>
              <a:t>These achievement marks are communicated with home via the SIMS Parent App where you can see who has awarded the achievement mark, in what lesson, what for – and any other additional comments.</a:t>
            </a:r>
          </a:p>
          <a:p>
            <a:endParaRPr lang="en-US"/>
          </a:p>
          <a:p>
            <a:r>
              <a:rPr lang="en-US"/>
              <a:t>We monitor these achievement marks throughout the year, and as the students reach the milestones shown in the slide, they are awarded further with certificates, letters and even vouchers as recognition for their efforts.</a:t>
            </a:r>
          </a:p>
          <a:p>
            <a:endParaRPr lang="en-US"/>
          </a:p>
          <a:p>
            <a:r>
              <a:rPr lang="en-US"/>
              <a:t>Last year we awarded nearly 33,000 achievement marks across the school. </a:t>
            </a:r>
          </a:p>
          <a:p>
            <a:endParaRPr lang="en-US"/>
          </a:p>
          <a:p>
            <a:r>
              <a:rPr lang="en-US"/>
              <a:t>In Year 7 alone, nearly 8,000.</a:t>
            </a:r>
          </a:p>
          <a:p>
            <a:endParaRPr lang="en-US"/>
          </a:p>
          <a:p>
            <a:r>
              <a:rPr lang="en-US"/>
              <a:t>We understand that despite everyone’s best efforts – there are also occasions where things don’t necessarily go to plan, or students might struggle to meet expectations.</a:t>
            </a:r>
          </a:p>
          <a:p>
            <a:endParaRPr lang="en-US"/>
          </a:p>
          <a:p>
            <a:r>
              <a:rPr lang="en-US"/>
              <a:t>With this in mind, we also issue </a:t>
            </a:r>
            <a:r>
              <a:rPr lang="en-US" err="1"/>
              <a:t>behaviour</a:t>
            </a:r>
            <a:r>
              <a:rPr lang="en-US"/>
              <a:t> marks at College.</a:t>
            </a:r>
          </a:p>
          <a:p>
            <a:endParaRPr lang="en-US"/>
          </a:p>
          <a:p>
            <a:r>
              <a:rPr lang="en-US"/>
              <a:t>These can be issued in lessons and around school for lack of equipment, improper uniform, homework issues, lack of effort and other </a:t>
            </a:r>
            <a:r>
              <a:rPr lang="en-US" err="1"/>
              <a:t>behavioural</a:t>
            </a:r>
            <a:r>
              <a:rPr lang="en-US"/>
              <a:t> concerns. To receive the occasional </a:t>
            </a:r>
            <a:r>
              <a:rPr lang="en-US" err="1"/>
              <a:t>behaviour</a:t>
            </a:r>
            <a:r>
              <a:rPr lang="en-US"/>
              <a:t> mark is not necessarily of concern – it is more to highlight to students and make them aware that there needs to be an improvement.</a:t>
            </a:r>
          </a:p>
          <a:p>
            <a:endParaRPr lang="en-US"/>
          </a:p>
          <a:p>
            <a:r>
              <a:rPr lang="en-US"/>
              <a:t>You would not necessarily be contacted in this instance, and they do not appear on the SIMS Parent App – if your daughter’s </a:t>
            </a:r>
            <a:r>
              <a:rPr lang="en-US" err="1"/>
              <a:t>behaviour</a:t>
            </a:r>
            <a:r>
              <a:rPr lang="en-US"/>
              <a:t> or lack of effort is of concern in a particular lesson or subject – the subject teacher, or their head of department of faculty would make contact with you directly.</a:t>
            </a:r>
          </a:p>
          <a:p>
            <a:endParaRPr lang="en-US"/>
          </a:p>
          <a:p>
            <a:r>
              <a:rPr lang="en-US"/>
              <a:t>If there seemed to be a pattern of poor decision making across a variety of subjects or areas of the school, then as the Head of Lower School – I would then have an involvement to work with their Form Tutor to identify strategies of support to help your daughter consider her actions and make more positive contributions, which may involve being placed on a supportive Stage 1 report to have regular check-ins with the student and help to guide in making positive decisions. </a:t>
            </a:r>
          </a:p>
          <a:p>
            <a:endParaRPr lang="en-US"/>
          </a:p>
        </p:txBody>
      </p:sp>
      <p:sp>
        <p:nvSpPr>
          <p:cNvPr id="4" name="Slide Number Placeholder 3"/>
          <p:cNvSpPr>
            <a:spLocks noGrp="1"/>
          </p:cNvSpPr>
          <p:nvPr>
            <p:ph type="sldNum" sz="quarter" idx="5"/>
          </p:nvPr>
        </p:nvSpPr>
        <p:spPr/>
        <p:txBody>
          <a:bodyPr/>
          <a:lstStyle/>
          <a:p>
            <a:fld id="{20D9C682-A933-4572-A1AC-1EB5AD2A7251}" type="slidenum">
              <a:rPr lang="en-GB" smtClean="0"/>
              <a:t>35</a:t>
            </a:fld>
            <a:endParaRPr lang="en-GB"/>
          </a:p>
        </p:txBody>
      </p:sp>
    </p:spTree>
    <p:extLst>
      <p:ext uri="{BB962C8B-B14F-4D97-AF65-F5344CB8AC3E}">
        <p14:creationId xmlns:p14="http://schemas.microsoft.com/office/powerpoint/2010/main" val="62174668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6813" y="1241425"/>
            <a:ext cx="4464050" cy="3349625"/>
          </a:xfrm>
        </p:spPr>
      </p:sp>
      <p:sp>
        <p:nvSpPr>
          <p:cNvPr id="3" name="Notes Placeholder 2"/>
          <p:cNvSpPr>
            <a:spLocks noGrp="1"/>
          </p:cNvSpPr>
          <p:nvPr>
            <p:ph type="body" idx="1"/>
          </p:nvPr>
        </p:nvSpPr>
        <p:spPr/>
        <p:txBody>
          <a:bodyPr/>
          <a:lstStyle/>
          <a:p>
            <a:r>
              <a:rPr lang="en-US"/>
              <a:t>There is more on this in your booklet, but as a quick overview.</a:t>
            </a:r>
          </a:p>
          <a:p>
            <a:endParaRPr lang="en-US"/>
          </a:p>
          <a:p>
            <a:r>
              <a:rPr lang="en-US"/>
              <a:t>Your daughter will not be set any homework from subjects other than </a:t>
            </a:r>
            <a:r>
              <a:rPr lang="en-US" err="1"/>
              <a:t>Maths</a:t>
            </a:r>
            <a:r>
              <a:rPr lang="en-US"/>
              <a:t> and English until 2</a:t>
            </a:r>
            <a:r>
              <a:rPr lang="en-US" baseline="30000"/>
              <a:t>nd</a:t>
            </a:r>
            <a:r>
              <a:rPr lang="en-US"/>
              <a:t> October… and breathe!</a:t>
            </a:r>
          </a:p>
          <a:p>
            <a:endParaRPr lang="en-US"/>
          </a:p>
          <a:p>
            <a:r>
              <a:rPr lang="en-US"/>
              <a:t>From now until then, she will be set 30 minutes of </a:t>
            </a:r>
            <a:r>
              <a:rPr lang="en-US" err="1"/>
              <a:t>maths</a:t>
            </a:r>
            <a:r>
              <a:rPr lang="en-US"/>
              <a:t> learning and practice through an application that she will become familiar with called Century Tech, and 20 minutes of reading per day.</a:t>
            </a:r>
          </a:p>
          <a:p>
            <a:endParaRPr lang="en-US"/>
          </a:p>
          <a:p>
            <a:r>
              <a:rPr lang="en-US"/>
              <a:t>What she will be issued with, is a Pupil Passport – by her Form Tutor.</a:t>
            </a:r>
          </a:p>
          <a:p>
            <a:endParaRPr lang="en-US"/>
          </a:p>
          <a:p>
            <a:r>
              <a:rPr lang="en-US"/>
              <a:t>This contains a series of activities such as finding locations, joining clubs, meeting certain people – to help her get to grips with where things are, how things work and feeling more integrated within the community.</a:t>
            </a:r>
            <a:endParaRPr lang="en-GB"/>
          </a:p>
        </p:txBody>
      </p:sp>
      <p:sp>
        <p:nvSpPr>
          <p:cNvPr id="4" name="Slide Number Placeholder 3"/>
          <p:cNvSpPr>
            <a:spLocks noGrp="1"/>
          </p:cNvSpPr>
          <p:nvPr>
            <p:ph type="sldNum" sz="quarter" idx="5"/>
          </p:nvPr>
        </p:nvSpPr>
        <p:spPr/>
        <p:txBody>
          <a:bodyPr/>
          <a:lstStyle/>
          <a:p>
            <a:fld id="{20D9C682-A933-4572-A1AC-1EB5AD2A7251}" type="slidenum">
              <a:rPr lang="en-GB" smtClean="0"/>
              <a:t>36</a:t>
            </a:fld>
            <a:endParaRPr lang="en-GB"/>
          </a:p>
        </p:txBody>
      </p:sp>
    </p:spTree>
    <p:extLst>
      <p:ext uri="{BB962C8B-B14F-4D97-AF65-F5344CB8AC3E}">
        <p14:creationId xmlns:p14="http://schemas.microsoft.com/office/powerpoint/2010/main" val="130247298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6813" y="1241425"/>
            <a:ext cx="4464050" cy="3349625"/>
          </a:xfrm>
        </p:spPr>
      </p:sp>
      <p:sp>
        <p:nvSpPr>
          <p:cNvPr id="3" name="Notes Placeholder 2"/>
          <p:cNvSpPr>
            <a:spLocks noGrp="1"/>
          </p:cNvSpPr>
          <p:nvPr>
            <p:ph type="body" idx="1"/>
          </p:nvPr>
        </p:nvSpPr>
        <p:spPr/>
        <p:txBody>
          <a:bodyPr/>
          <a:lstStyle/>
          <a:p>
            <a:r>
              <a:rPr lang="en-US"/>
              <a:t>It’s really important to us as a College that we don’t treat student well-being as an aside to what we do, and also that we don’t just react when there seems to be issues.</a:t>
            </a:r>
          </a:p>
          <a:p>
            <a:endParaRPr lang="en-US"/>
          </a:p>
          <a:p>
            <a:r>
              <a:rPr lang="en-US"/>
              <a:t>Rather, we plan ahead and we are proactive in our approach to promoting positive well-being and mental health.</a:t>
            </a:r>
          </a:p>
          <a:p>
            <a:endParaRPr lang="en-US"/>
          </a:p>
          <a:p>
            <a:r>
              <a:rPr lang="en-US"/>
              <a:t>Also, we plan for mindfulness activities in our tutor </a:t>
            </a:r>
            <a:r>
              <a:rPr lang="en-US" err="1"/>
              <a:t>programme</a:t>
            </a:r>
            <a:r>
              <a:rPr lang="en-US"/>
              <a:t>. We give opportunities to slow down, to pause and reflect. </a:t>
            </a:r>
            <a:br>
              <a:rPr lang="en-US"/>
            </a:br>
            <a:r>
              <a:rPr lang="en-US"/>
              <a:t>We take note of National Weeks and events and consider these in our tutor </a:t>
            </a:r>
            <a:r>
              <a:rPr lang="en-US" err="1"/>
              <a:t>programme</a:t>
            </a:r>
            <a:r>
              <a:rPr lang="en-US"/>
              <a:t> as well as reminding students that Form Time is a safe space to open up and talk should they need to.</a:t>
            </a:r>
          </a:p>
          <a:p>
            <a:endParaRPr lang="en-US"/>
          </a:p>
          <a:p>
            <a:r>
              <a:rPr lang="en-US"/>
              <a:t>In our assembly </a:t>
            </a:r>
            <a:r>
              <a:rPr lang="en-US" err="1"/>
              <a:t>programme</a:t>
            </a:r>
            <a:r>
              <a:rPr lang="en-US"/>
              <a:t> we welcome the work of external agencies, such as “You Matter” to talk to the girls on issues such as body confidence and image. And, over the course of the next two years we will be exploring many other aspects of well-being in the hope that we are encouraging the students to develop resilience to manage and self-regulate when potential issues arise in the future.</a:t>
            </a:r>
            <a:endParaRPr lang="en-GB"/>
          </a:p>
        </p:txBody>
      </p:sp>
      <p:sp>
        <p:nvSpPr>
          <p:cNvPr id="4" name="Slide Number Placeholder 3"/>
          <p:cNvSpPr>
            <a:spLocks noGrp="1"/>
          </p:cNvSpPr>
          <p:nvPr>
            <p:ph type="sldNum" sz="quarter" idx="5"/>
          </p:nvPr>
        </p:nvSpPr>
        <p:spPr/>
        <p:txBody>
          <a:bodyPr/>
          <a:lstStyle/>
          <a:p>
            <a:fld id="{20D9C682-A933-4572-A1AC-1EB5AD2A7251}" type="slidenum">
              <a:rPr lang="en-GB" smtClean="0"/>
              <a:t>37</a:t>
            </a:fld>
            <a:endParaRPr lang="en-GB"/>
          </a:p>
        </p:txBody>
      </p:sp>
    </p:spTree>
    <p:extLst>
      <p:ext uri="{BB962C8B-B14F-4D97-AF65-F5344CB8AC3E}">
        <p14:creationId xmlns:p14="http://schemas.microsoft.com/office/powerpoint/2010/main" val="52250369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As you arrived, you hopefully were given a booklet, a handbook to Lower School Life at JCG.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A lot of this information is available on our website, which if you haven’t viewed yet, I would recommend having a little look to read our visions for our students and </a:t>
            </a:r>
            <a:r>
              <a:rPr lang="en-US" err="1"/>
              <a:t>familiarise</a:t>
            </a:r>
            <a:r>
              <a:rPr lang="en-US"/>
              <a:t> yourself with the various content available.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But, this booklet, hopefully keeps it all in one place, that is easy to digest, not too overwhelming and can help you to support your daughter over the next few weeks as she settles in.</a:t>
            </a:r>
          </a:p>
          <a:p>
            <a:endParaRPr lang="en-GB"/>
          </a:p>
        </p:txBody>
      </p:sp>
      <p:sp>
        <p:nvSpPr>
          <p:cNvPr id="4" name="Slide Number Placeholder 3"/>
          <p:cNvSpPr>
            <a:spLocks noGrp="1"/>
          </p:cNvSpPr>
          <p:nvPr>
            <p:ph type="sldNum" sz="quarter" idx="5"/>
          </p:nvPr>
        </p:nvSpPr>
        <p:spPr/>
        <p:txBody>
          <a:bodyPr/>
          <a:lstStyle/>
          <a:p>
            <a:fld id="{20D9C682-A933-4572-A1AC-1EB5AD2A7251}" type="slidenum">
              <a:rPr lang="en-GB" smtClean="0"/>
              <a:t>39</a:t>
            </a:fld>
            <a:endParaRPr lang="en-GB"/>
          </a:p>
        </p:txBody>
      </p:sp>
    </p:spTree>
    <p:extLst>
      <p:ext uri="{BB962C8B-B14F-4D97-AF65-F5344CB8AC3E}">
        <p14:creationId xmlns:p14="http://schemas.microsoft.com/office/powerpoint/2010/main" val="227548159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emf"/><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emf"/><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3.emf"/><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4.emf"/><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5.emf"/><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6.emf"/><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7.emf"/><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8.emf"/><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1.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p:bg>
      <p:bgPr>
        <a:solidFill>
          <a:schemeClr val="tx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5F09329-4C21-B746-A038-BEFF1F720190}"/>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1965464" y="2063060"/>
            <a:ext cx="5213074" cy="2731883"/>
          </a:xfrm>
          <a:prstGeom prst="rect">
            <a:avLst/>
          </a:prstGeom>
        </p:spPr>
      </p:pic>
      <p:pic>
        <p:nvPicPr>
          <p:cNvPr id="3" name="Picture 2">
            <a:extLst>
              <a:ext uri="{FF2B5EF4-FFF2-40B4-BE49-F238E27FC236}">
                <a16:creationId xmlns:a16="http://schemas.microsoft.com/office/drawing/2014/main" id="{B9F5D6D2-0E0D-7E4C-87EE-117F5454A37E}"/>
              </a:ext>
            </a:extLst>
          </p:cNvPr>
          <p:cNvPicPr>
            <a:picLocks noChangeAspect="1"/>
          </p:cNvPicPr>
          <p:nvPr userDrawn="1"/>
        </p:nvPicPr>
        <p:blipFill>
          <a:blip r:embed="rId3" cstate="hqprint">
            <a:extLst>
              <a:ext uri="{28A0092B-C50C-407E-A947-70E740481C1C}">
                <a14:useLocalDpi xmlns:a14="http://schemas.microsoft.com/office/drawing/2010/main"/>
              </a:ext>
            </a:extLst>
          </a:blip>
          <a:srcRect/>
          <a:stretch/>
        </p:blipFill>
        <p:spPr>
          <a:xfrm>
            <a:off x="2362076" y="4997580"/>
            <a:ext cx="4419849" cy="265674"/>
          </a:xfrm>
          <a:prstGeom prst="rect">
            <a:avLst/>
          </a:prstGeom>
        </p:spPr>
      </p:pic>
    </p:spTree>
    <p:extLst>
      <p:ext uri="{BB962C8B-B14F-4D97-AF65-F5344CB8AC3E}">
        <p14:creationId xmlns:p14="http://schemas.microsoft.com/office/powerpoint/2010/main" val="3929053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ver Slide">
    <p:bg>
      <p:bgRef idx="1001">
        <a:schemeClr val="bg1"/>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5F09329-4C21-B746-A038-BEFF1F720190}"/>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1965464" y="2063058"/>
            <a:ext cx="5213074" cy="2731882"/>
          </a:xfrm>
          <a:prstGeom prst="rect">
            <a:avLst/>
          </a:prstGeom>
        </p:spPr>
      </p:pic>
      <p:pic>
        <p:nvPicPr>
          <p:cNvPr id="3" name="Picture 2">
            <a:extLst>
              <a:ext uri="{FF2B5EF4-FFF2-40B4-BE49-F238E27FC236}">
                <a16:creationId xmlns:a16="http://schemas.microsoft.com/office/drawing/2014/main" id="{B9F5D6D2-0E0D-7E4C-87EE-117F5454A37E}"/>
              </a:ext>
            </a:extLst>
          </p:cNvPr>
          <p:cNvPicPr>
            <a:picLocks noChangeAspect="1"/>
          </p:cNvPicPr>
          <p:nvPr userDrawn="1"/>
        </p:nvPicPr>
        <p:blipFill>
          <a:blip r:embed="rId3" cstate="hqprint">
            <a:extLst>
              <a:ext uri="{28A0092B-C50C-407E-A947-70E740481C1C}">
                <a14:useLocalDpi xmlns:a14="http://schemas.microsoft.com/office/drawing/2010/main"/>
              </a:ext>
            </a:extLst>
          </a:blip>
          <a:srcRect/>
          <a:stretch/>
        </p:blipFill>
        <p:spPr>
          <a:xfrm>
            <a:off x="2362076" y="4997582"/>
            <a:ext cx="4419849" cy="265673"/>
          </a:xfrm>
          <a:prstGeom prst="rect">
            <a:avLst/>
          </a:prstGeom>
        </p:spPr>
      </p:pic>
      <p:pic>
        <p:nvPicPr>
          <p:cNvPr id="4" name="Picture 3">
            <a:extLst>
              <a:ext uri="{FF2B5EF4-FFF2-40B4-BE49-F238E27FC236}">
                <a16:creationId xmlns:a16="http://schemas.microsoft.com/office/drawing/2014/main" id="{7563A7A4-42BC-5D4C-8FA5-9B7E304AF44C}"/>
              </a:ext>
            </a:extLst>
          </p:cNvPr>
          <p:cNvPicPr>
            <a:picLocks noChangeAspect="1"/>
          </p:cNvPicPr>
          <p:nvPr userDrawn="1"/>
        </p:nvPicPr>
        <p:blipFill rotWithShape="1">
          <a:blip r:embed="rId4" cstate="hqprint">
            <a:biLevel thresh="75000"/>
            <a:alphaModFix amt="5000"/>
            <a:extLst>
              <a:ext uri="{28A0092B-C50C-407E-A947-70E740481C1C}">
                <a14:useLocalDpi xmlns:a14="http://schemas.microsoft.com/office/drawing/2010/main"/>
              </a:ext>
            </a:extLst>
          </a:blip>
          <a:srcRect/>
          <a:stretch/>
        </p:blipFill>
        <p:spPr>
          <a:xfrm>
            <a:off x="0" y="0"/>
            <a:ext cx="9144000" cy="6858000"/>
          </a:xfrm>
          <a:prstGeom prst="rect">
            <a:avLst/>
          </a:prstGeom>
        </p:spPr>
      </p:pic>
    </p:spTree>
    <p:extLst>
      <p:ext uri="{BB962C8B-B14F-4D97-AF65-F5344CB8AC3E}">
        <p14:creationId xmlns:p14="http://schemas.microsoft.com/office/powerpoint/2010/main" val="1741027933"/>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48324"/>
            <a:ext cx="7772400" cy="2387600"/>
          </a:xfrm>
        </p:spPr>
        <p:txBody>
          <a:bodyPr anchor="b"/>
          <a:lstStyle>
            <a:lvl1pPr algn="ctr">
              <a:defRPr sz="6000" b="1" i="0">
                <a:solidFill>
                  <a:schemeClr val="tx2"/>
                </a:solidFill>
                <a:latin typeface="Constantia" panose="02030602050306030303" pitchFamily="18" charset="0"/>
              </a:defRPr>
            </a:lvl1pPr>
          </a:lstStyle>
          <a:p>
            <a:endParaRPr lang="en-US"/>
          </a:p>
        </p:txBody>
      </p:sp>
      <p:sp>
        <p:nvSpPr>
          <p:cNvPr id="3" name="Subtitle 2"/>
          <p:cNvSpPr>
            <a:spLocks noGrp="1"/>
          </p:cNvSpPr>
          <p:nvPr>
            <p:ph type="subTitle" idx="1"/>
          </p:nvPr>
        </p:nvSpPr>
        <p:spPr>
          <a:xfrm>
            <a:off x="685800" y="3926782"/>
            <a:ext cx="7772399" cy="1655762"/>
          </a:xfrm>
        </p:spPr>
        <p:txBody>
          <a:bodyPr/>
          <a:lstStyle>
            <a:lvl1pPr marL="0" indent="0" algn="ctr">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US"/>
          </a:p>
        </p:txBody>
      </p:sp>
      <p:pic>
        <p:nvPicPr>
          <p:cNvPr id="10" name="Picture 9">
            <a:extLst>
              <a:ext uri="{FF2B5EF4-FFF2-40B4-BE49-F238E27FC236}">
                <a16:creationId xmlns:a16="http://schemas.microsoft.com/office/drawing/2014/main" id="{ADD3B54D-E1FE-5D45-8C99-031D79CF00B2}"/>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3460567" y="6166206"/>
            <a:ext cx="2222861" cy="133614"/>
          </a:xfrm>
          <a:prstGeom prst="rect">
            <a:avLst/>
          </a:prstGeom>
        </p:spPr>
      </p:pic>
      <p:pic>
        <p:nvPicPr>
          <p:cNvPr id="11" name="Picture 10">
            <a:extLst>
              <a:ext uri="{FF2B5EF4-FFF2-40B4-BE49-F238E27FC236}">
                <a16:creationId xmlns:a16="http://schemas.microsoft.com/office/drawing/2014/main" id="{CE17170B-ECA3-304F-83DE-FC6171630467}"/>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3756983" y="283302"/>
            <a:ext cx="1630027" cy="854205"/>
          </a:xfrm>
          <a:prstGeom prst="rect">
            <a:avLst/>
          </a:prstGeom>
        </p:spPr>
      </p:pic>
    </p:spTree>
    <p:extLst>
      <p:ext uri="{BB962C8B-B14F-4D97-AF65-F5344CB8AC3E}">
        <p14:creationId xmlns:p14="http://schemas.microsoft.com/office/powerpoint/2010/main" val="3831776767"/>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514416"/>
            <a:ext cx="7886700" cy="1165500"/>
          </a:xfrm>
        </p:spPr>
        <p:txBody>
          <a:bodyPr anchor="b" anchorCtr="0"/>
          <a:lstStyle/>
          <a:p>
            <a:r>
              <a:rPr lang="en-GB"/>
              <a:t>Click to edit Master title style</a:t>
            </a:r>
            <a:endParaRPr lang="en-US"/>
          </a:p>
        </p:txBody>
      </p:sp>
      <p:sp>
        <p:nvSpPr>
          <p:cNvPr id="3" name="Content Placeholder 2"/>
          <p:cNvSpPr>
            <a:spLocks noGrp="1"/>
          </p:cNvSpPr>
          <p:nvPr>
            <p:ph idx="1"/>
          </p:nvPr>
        </p:nvSpPr>
        <p:spPr>
          <a:xfrm>
            <a:off x="628650" y="1974916"/>
            <a:ext cx="7886700" cy="4003675"/>
          </a:xfrm>
        </p:spPr>
        <p:txBody>
          <a:bodyPr/>
          <a:lstStyle>
            <a:lvl1pPr>
              <a:spcBef>
                <a:spcPts val="0"/>
              </a:spcBef>
              <a:spcAft>
                <a:spcPts val="1000"/>
              </a:spcAft>
              <a:defRPr/>
            </a:lvl1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8" name="Picture 7">
            <a:extLst>
              <a:ext uri="{FF2B5EF4-FFF2-40B4-BE49-F238E27FC236}">
                <a16:creationId xmlns:a16="http://schemas.microsoft.com/office/drawing/2014/main" id="{9B1BA677-8243-8A48-9568-258DA5E9AD8A}"/>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6654104" y="6442684"/>
            <a:ext cx="2222861" cy="133614"/>
          </a:xfrm>
          <a:prstGeom prst="rect">
            <a:avLst/>
          </a:prstGeom>
        </p:spPr>
      </p:pic>
      <p:pic>
        <p:nvPicPr>
          <p:cNvPr id="10" name="Picture 9">
            <a:extLst>
              <a:ext uri="{FF2B5EF4-FFF2-40B4-BE49-F238E27FC236}">
                <a16:creationId xmlns:a16="http://schemas.microsoft.com/office/drawing/2014/main" id="{398B1D61-8C28-3C43-9D77-D3353AA82002}"/>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204836" y="6116864"/>
            <a:ext cx="1219755" cy="639205"/>
          </a:xfrm>
          <a:prstGeom prst="rect">
            <a:avLst/>
          </a:prstGeom>
        </p:spPr>
      </p:pic>
    </p:spTree>
    <p:extLst>
      <p:ext uri="{BB962C8B-B14F-4D97-AF65-F5344CB8AC3E}">
        <p14:creationId xmlns:p14="http://schemas.microsoft.com/office/powerpoint/2010/main" val="1324820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reaker Red">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5706DCF-F0AE-9B4F-81A1-98F732EB2E43}"/>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6299219" y="6166206"/>
            <a:ext cx="2222851" cy="133614"/>
          </a:xfrm>
          <a:prstGeom prst="rect">
            <a:avLst/>
          </a:prstGeom>
        </p:spPr>
      </p:pic>
      <p:pic>
        <p:nvPicPr>
          <p:cNvPr id="5" name="Picture 4">
            <a:extLst>
              <a:ext uri="{FF2B5EF4-FFF2-40B4-BE49-F238E27FC236}">
                <a16:creationId xmlns:a16="http://schemas.microsoft.com/office/drawing/2014/main" id="{BC1C8F40-EFD0-F746-98A2-9D40741DFB9D}"/>
              </a:ext>
            </a:extLst>
          </p:cNvPr>
          <p:cNvPicPr>
            <a:picLocks noChangeAspect="1"/>
          </p:cNvPicPr>
          <p:nvPr userDrawn="1"/>
        </p:nvPicPr>
        <p:blipFill>
          <a:blip r:embed="rId3" cstate="hqprint">
            <a:extLst>
              <a:ext uri="{28A0092B-C50C-407E-A947-70E740481C1C}">
                <a14:useLocalDpi xmlns:a14="http://schemas.microsoft.com/office/drawing/2010/main"/>
              </a:ext>
            </a:extLst>
          </a:blip>
          <a:srcRect/>
          <a:stretch/>
        </p:blipFill>
        <p:spPr>
          <a:xfrm>
            <a:off x="578225" y="5942183"/>
            <a:ext cx="1219753" cy="639205"/>
          </a:xfrm>
          <a:prstGeom prst="rect">
            <a:avLst/>
          </a:prstGeom>
        </p:spPr>
      </p:pic>
      <p:sp>
        <p:nvSpPr>
          <p:cNvPr id="3" name="Rectangle 2">
            <a:extLst>
              <a:ext uri="{FF2B5EF4-FFF2-40B4-BE49-F238E27FC236}">
                <a16:creationId xmlns:a16="http://schemas.microsoft.com/office/drawing/2014/main" id="{D1E15492-7F69-4E4F-984B-A3715AFD1275}"/>
              </a:ext>
            </a:extLst>
          </p:cNvPr>
          <p:cNvSpPr/>
          <p:nvPr userDrawn="1"/>
        </p:nvSpPr>
        <p:spPr>
          <a:xfrm>
            <a:off x="180000" y="180000"/>
            <a:ext cx="8784000" cy="649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BC47"/>
              </a:solidFill>
            </a:endParaRPr>
          </a:p>
        </p:txBody>
      </p:sp>
      <p:sp>
        <p:nvSpPr>
          <p:cNvPr id="6" name="Title 5">
            <a:extLst>
              <a:ext uri="{FF2B5EF4-FFF2-40B4-BE49-F238E27FC236}">
                <a16:creationId xmlns:a16="http://schemas.microsoft.com/office/drawing/2014/main" id="{9C7F9F5D-AB34-B24B-9153-8ADFA468C107}"/>
              </a:ext>
            </a:extLst>
          </p:cNvPr>
          <p:cNvSpPr>
            <a:spLocks noGrp="1"/>
          </p:cNvSpPr>
          <p:nvPr>
            <p:ph type="title"/>
          </p:nvPr>
        </p:nvSpPr>
        <p:spPr>
          <a:xfrm>
            <a:off x="628650" y="2766220"/>
            <a:ext cx="7886700" cy="1325563"/>
          </a:xfrm>
        </p:spPr>
        <p:txBody>
          <a:bodyPr/>
          <a:lstStyle>
            <a:lvl1pPr algn="ctr">
              <a:defRPr>
                <a:solidFill>
                  <a:srgbClr val="FFBC47"/>
                </a:solidFill>
              </a:defRPr>
            </a:lvl1pPr>
          </a:lstStyle>
          <a:p>
            <a:r>
              <a:rPr lang="en-GB"/>
              <a:t>Click to edit Master title style</a:t>
            </a:r>
            <a:endParaRPr lang="en-US"/>
          </a:p>
        </p:txBody>
      </p:sp>
      <p:pic>
        <p:nvPicPr>
          <p:cNvPr id="7" name="Picture 6">
            <a:extLst>
              <a:ext uri="{FF2B5EF4-FFF2-40B4-BE49-F238E27FC236}">
                <a16:creationId xmlns:a16="http://schemas.microsoft.com/office/drawing/2014/main" id="{D1A1AFF3-EF77-F94C-99CE-6473CF7D5A1A}"/>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6566861" y="6268720"/>
            <a:ext cx="2222851" cy="133614"/>
          </a:xfrm>
          <a:prstGeom prst="rect">
            <a:avLst/>
          </a:prstGeom>
        </p:spPr>
      </p:pic>
      <p:pic>
        <p:nvPicPr>
          <p:cNvPr id="8" name="Picture 7">
            <a:extLst>
              <a:ext uri="{FF2B5EF4-FFF2-40B4-BE49-F238E27FC236}">
                <a16:creationId xmlns:a16="http://schemas.microsoft.com/office/drawing/2014/main" id="{23088058-FA39-6F49-8C88-36F391F7747B}"/>
              </a:ext>
            </a:extLst>
          </p:cNvPr>
          <p:cNvPicPr>
            <a:picLocks noChangeAspect="1"/>
          </p:cNvPicPr>
          <p:nvPr userDrawn="1"/>
        </p:nvPicPr>
        <p:blipFill>
          <a:blip r:embed="rId3" cstate="hqprint">
            <a:extLst>
              <a:ext uri="{28A0092B-C50C-407E-A947-70E740481C1C}">
                <a14:useLocalDpi xmlns:a14="http://schemas.microsoft.com/office/drawing/2010/main"/>
              </a:ext>
            </a:extLst>
          </a:blip>
          <a:srcRect/>
          <a:stretch/>
        </p:blipFill>
        <p:spPr>
          <a:xfrm>
            <a:off x="354290" y="5942183"/>
            <a:ext cx="1219753" cy="639205"/>
          </a:xfrm>
          <a:prstGeom prst="rect">
            <a:avLst/>
          </a:prstGeom>
        </p:spPr>
      </p:pic>
    </p:spTree>
    <p:extLst>
      <p:ext uri="{BB962C8B-B14F-4D97-AF65-F5344CB8AC3E}">
        <p14:creationId xmlns:p14="http://schemas.microsoft.com/office/powerpoint/2010/main" val="1630872254"/>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Breaker Red">
    <p:bg>
      <p:bgRef idx="1001">
        <a:schemeClr val="bg1"/>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C1C8F40-EFD0-F746-98A2-9D40741DFB9D}"/>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578225" y="5942183"/>
            <a:ext cx="1219753" cy="639205"/>
          </a:xfrm>
          <a:prstGeom prst="rect">
            <a:avLst/>
          </a:prstGeom>
        </p:spPr>
      </p:pic>
      <p:sp>
        <p:nvSpPr>
          <p:cNvPr id="6" name="Title 5">
            <a:extLst>
              <a:ext uri="{FF2B5EF4-FFF2-40B4-BE49-F238E27FC236}">
                <a16:creationId xmlns:a16="http://schemas.microsoft.com/office/drawing/2014/main" id="{6C990DE6-C41C-3047-B3C3-EA68B262AE60}"/>
              </a:ext>
            </a:extLst>
          </p:cNvPr>
          <p:cNvSpPr>
            <a:spLocks noGrp="1"/>
          </p:cNvSpPr>
          <p:nvPr>
            <p:ph type="title"/>
          </p:nvPr>
        </p:nvSpPr>
        <p:spPr>
          <a:xfrm>
            <a:off x="628650" y="2766220"/>
            <a:ext cx="7886700" cy="1325563"/>
          </a:xfrm>
        </p:spPr>
        <p:txBody>
          <a:bodyPr/>
          <a:lstStyle>
            <a:lvl1pPr algn="ctr">
              <a:defRPr>
                <a:solidFill>
                  <a:schemeClr val="tx2"/>
                </a:solidFill>
              </a:defRPr>
            </a:lvl1pPr>
          </a:lstStyle>
          <a:p>
            <a:r>
              <a:rPr lang="en-GB"/>
              <a:t>Click to edit Master title style</a:t>
            </a:r>
            <a:endParaRPr lang="en-US"/>
          </a:p>
        </p:txBody>
      </p:sp>
      <p:pic>
        <p:nvPicPr>
          <p:cNvPr id="7" name="Picture 6">
            <a:extLst>
              <a:ext uri="{FF2B5EF4-FFF2-40B4-BE49-F238E27FC236}">
                <a16:creationId xmlns:a16="http://schemas.microsoft.com/office/drawing/2014/main" id="{0ABAECA6-6D6B-3742-B0E7-91FDEE97FBF9}"/>
              </a:ext>
            </a:extLst>
          </p:cNvPr>
          <p:cNvPicPr>
            <a:picLocks noChangeAspect="1"/>
          </p:cNvPicPr>
          <p:nvPr userDrawn="1"/>
        </p:nvPicPr>
        <p:blipFill>
          <a:blip r:embed="rId3" cstate="hqprint">
            <a:extLst>
              <a:ext uri="{28A0092B-C50C-407E-A947-70E740481C1C}">
                <a14:useLocalDpi xmlns:a14="http://schemas.microsoft.com/office/drawing/2010/main"/>
              </a:ext>
            </a:extLst>
          </a:blip>
          <a:srcRect/>
          <a:stretch/>
        </p:blipFill>
        <p:spPr>
          <a:xfrm>
            <a:off x="6566861" y="6268720"/>
            <a:ext cx="2222861" cy="133614"/>
          </a:xfrm>
          <a:prstGeom prst="rect">
            <a:avLst/>
          </a:prstGeom>
        </p:spPr>
      </p:pic>
      <p:pic>
        <p:nvPicPr>
          <p:cNvPr id="8" name="Picture 7">
            <a:extLst>
              <a:ext uri="{FF2B5EF4-FFF2-40B4-BE49-F238E27FC236}">
                <a16:creationId xmlns:a16="http://schemas.microsoft.com/office/drawing/2014/main" id="{17328CB4-6E30-7246-BCCE-34C6D9533C1A}"/>
              </a:ext>
            </a:extLst>
          </p:cNvPr>
          <p:cNvPicPr>
            <a:picLocks noChangeAspect="1"/>
          </p:cNvPicPr>
          <p:nvPr userDrawn="1"/>
        </p:nvPicPr>
        <p:blipFill>
          <a:blip r:embed="rId4" cstate="hqprint">
            <a:extLst>
              <a:ext uri="{28A0092B-C50C-407E-A947-70E740481C1C}">
                <a14:useLocalDpi xmlns:a14="http://schemas.microsoft.com/office/drawing/2010/main"/>
              </a:ext>
            </a:extLst>
          </a:blip>
          <a:stretch>
            <a:fillRect/>
          </a:stretch>
        </p:blipFill>
        <p:spPr>
          <a:xfrm>
            <a:off x="354290" y="5942183"/>
            <a:ext cx="1219755" cy="639205"/>
          </a:xfrm>
          <a:prstGeom prst="rect">
            <a:avLst/>
          </a:prstGeom>
        </p:spPr>
      </p:pic>
    </p:spTree>
    <p:extLst>
      <p:ext uri="{BB962C8B-B14F-4D97-AF65-F5344CB8AC3E}">
        <p14:creationId xmlns:p14="http://schemas.microsoft.com/office/powerpoint/2010/main" val="3115549246"/>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reaker Whit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D43109-8DC8-1040-B7A6-B5AF1ED2CE5A}"/>
              </a:ext>
            </a:extLst>
          </p:cNvPr>
          <p:cNvSpPr>
            <a:spLocks noGrp="1"/>
          </p:cNvSpPr>
          <p:nvPr>
            <p:ph type="title"/>
          </p:nvPr>
        </p:nvSpPr>
        <p:spPr>
          <a:xfrm>
            <a:off x="628650" y="2105786"/>
            <a:ext cx="7886700" cy="2646431"/>
          </a:xfrm>
        </p:spPr>
        <p:txBody>
          <a:bodyPr/>
          <a:lstStyle>
            <a:lvl1pPr algn="ctr">
              <a:defRPr>
                <a:solidFill>
                  <a:schemeClr val="tx2"/>
                </a:solidFill>
              </a:defRPr>
            </a:lvl1pPr>
          </a:lstStyle>
          <a:p>
            <a:r>
              <a:rPr lang="en-GB"/>
              <a:t>Click to edit Master title style</a:t>
            </a:r>
            <a:endParaRPr lang="en-US"/>
          </a:p>
        </p:txBody>
      </p:sp>
      <p:pic>
        <p:nvPicPr>
          <p:cNvPr id="6" name="Picture 5">
            <a:extLst>
              <a:ext uri="{FF2B5EF4-FFF2-40B4-BE49-F238E27FC236}">
                <a16:creationId xmlns:a16="http://schemas.microsoft.com/office/drawing/2014/main" id="{96D519CD-56E9-284F-B06B-F06AD0AF9B7A}"/>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6654104" y="6442684"/>
            <a:ext cx="2222861" cy="133614"/>
          </a:xfrm>
          <a:prstGeom prst="rect">
            <a:avLst/>
          </a:prstGeom>
        </p:spPr>
      </p:pic>
      <p:pic>
        <p:nvPicPr>
          <p:cNvPr id="7" name="Picture 6">
            <a:extLst>
              <a:ext uri="{FF2B5EF4-FFF2-40B4-BE49-F238E27FC236}">
                <a16:creationId xmlns:a16="http://schemas.microsoft.com/office/drawing/2014/main" id="{DC85F6B7-B506-514F-8429-43A25CA07DA4}"/>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204836" y="6116864"/>
            <a:ext cx="1219755" cy="639205"/>
          </a:xfrm>
          <a:prstGeom prst="rect">
            <a:avLst/>
          </a:prstGeom>
        </p:spPr>
      </p:pic>
    </p:spTree>
    <p:extLst>
      <p:ext uri="{BB962C8B-B14F-4D97-AF65-F5344CB8AC3E}">
        <p14:creationId xmlns:p14="http://schemas.microsoft.com/office/powerpoint/2010/main" val="4795915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reaker 01">
    <p:bg>
      <p:bgPr>
        <a:solidFill>
          <a:schemeClr val="accent6"/>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A19201C-96FF-7D45-A557-761FBE8EA2DB}"/>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50000" t="11569" b="7488"/>
          <a:stretch/>
        </p:blipFill>
        <p:spPr>
          <a:xfrm>
            <a:off x="1" y="-1"/>
            <a:ext cx="4121815" cy="6858001"/>
          </a:xfrm>
          <a:prstGeom prst="rect">
            <a:avLst/>
          </a:prstGeom>
        </p:spPr>
      </p:pic>
      <p:sp>
        <p:nvSpPr>
          <p:cNvPr id="4" name="Title 3">
            <a:extLst>
              <a:ext uri="{FF2B5EF4-FFF2-40B4-BE49-F238E27FC236}">
                <a16:creationId xmlns:a16="http://schemas.microsoft.com/office/drawing/2014/main" id="{2EEC7BA8-BAA2-9244-A29C-878E73A711CC}"/>
              </a:ext>
            </a:extLst>
          </p:cNvPr>
          <p:cNvSpPr>
            <a:spLocks noGrp="1"/>
          </p:cNvSpPr>
          <p:nvPr>
            <p:ph type="title"/>
          </p:nvPr>
        </p:nvSpPr>
        <p:spPr>
          <a:xfrm>
            <a:off x="4424082" y="485122"/>
            <a:ext cx="4091268" cy="5887756"/>
          </a:xfrm>
        </p:spPr>
        <p:txBody>
          <a:bodyPr/>
          <a:lstStyle>
            <a:lvl1pPr algn="r">
              <a:defRPr>
                <a:solidFill>
                  <a:schemeClr val="bg1"/>
                </a:solidFill>
              </a:defRPr>
            </a:lvl1pPr>
          </a:lstStyle>
          <a:p>
            <a:r>
              <a:rPr lang="en-GB"/>
              <a:t>Click to edit Master title style</a:t>
            </a:r>
            <a:endParaRPr lang="en-US"/>
          </a:p>
        </p:txBody>
      </p:sp>
      <p:pic>
        <p:nvPicPr>
          <p:cNvPr id="6" name="Picture 5">
            <a:extLst>
              <a:ext uri="{FF2B5EF4-FFF2-40B4-BE49-F238E27FC236}">
                <a16:creationId xmlns:a16="http://schemas.microsoft.com/office/drawing/2014/main" id="{7A731249-95CD-0B4F-818B-11788BADA35A}"/>
              </a:ext>
            </a:extLst>
          </p:cNvPr>
          <p:cNvPicPr>
            <a:picLocks noChangeAspect="1"/>
          </p:cNvPicPr>
          <p:nvPr userDrawn="1"/>
        </p:nvPicPr>
        <p:blipFill>
          <a:blip r:embed="rId3" cstate="hqprint">
            <a:extLst>
              <a:ext uri="{28A0092B-C50C-407E-A947-70E740481C1C}">
                <a14:useLocalDpi xmlns:a14="http://schemas.microsoft.com/office/drawing/2010/main"/>
              </a:ext>
            </a:extLst>
          </a:blip>
          <a:srcRect/>
          <a:stretch/>
        </p:blipFill>
        <p:spPr>
          <a:xfrm>
            <a:off x="6299219" y="6166206"/>
            <a:ext cx="2222851" cy="133614"/>
          </a:xfrm>
          <a:prstGeom prst="rect">
            <a:avLst/>
          </a:prstGeom>
        </p:spPr>
      </p:pic>
      <p:pic>
        <p:nvPicPr>
          <p:cNvPr id="7" name="Picture 6">
            <a:extLst>
              <a:ext uri="{FF2B5EF4-FFF2-40B4-BE49-F238E27FC236}">
                <a16:creationId xmlns:a16="http://schemas.microsoft.com/office/drawing/2014/main" id="{32CFB725-8085-AB45-A712-A9392723D507}"/>
              </a:ext>
            </a:extLst>
          </p:cNvPr>
          <p:cNvPicPr>
            <a:picLocks noChangeAspect="1"/>
          </p:cNvPicPr>
          <p:nvPr userDrawn="1"/>
        </p:nvPicPr>
        <p:blipFill>
          <a:blip r:embed="rId4" cstate="hqprint">
            <a:extLst>
              <a:ext uri="{28A0092B-C50C-407E-A947-70E740481C1C}">
                <a14:useLocalDpi xmlns:a14="http://schemas.microsoft.com/office/drawing/2010/main"/>
              </a:ext>
            </a:extLst>
          </a:blip>
          <a:srcRect/>
          <a:stretch/>
        </p:blipFill>
        <p:spPr>
          <a:xfrm>
            <a:off x="3814206" y="5942183"/>
            <a:ext cx="1219753" cy="639205"/>
          </a:xfrm>
          <a:prstGeom prst="rect">
            <a:avLst/>
          </a:prstGeom>
        </p:spPr>
      </p:pic>
    </p:spTree>
    <p:extLst>
      <p:ext uri="{BB962C8B-B14F-4D97-AF65-F5344CB8AC3E}">
        <p14:creationId xmlns:p14="http://schemas.microsoft.com/office/powerpoint/2010/main" val="29596545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reaker 02">
    <p:bg>
      <p:bgPr>
        <a:solidFill>
          <a:schemeClr val="accent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EEC7BA8-BAA2-9244-A29C-878E73A711CC}"/>
              </a:ext>
            </a:extLst>
          </p:cNvPr>
          <p:cNvSpPr>
            <a:spLocks noGrp="1"/>
          </p:cNvSpPr>
          <p:nvPr>
            <p:ph type="title"/>
          </p:nvPr>
        </p:nvSpPr>
        <p:spPr>
          <a:xfrm>
            <a:off x="4424082" y="485122"/>
            <a:ext cx="4091268" cy="5887756"/>
          </a:xfrm>
        </p:spPr>
        <p:txBody>
          <a:bodyPr/>
          <a:lstStyle>
            <a:lvl1pPr algn="r">
              <a:defRPr>
                <a:solidFill>
                  <a:schemeClr val="bg1"/>
                </a:solidFill>
              </a:defRPr>
            </a:lvl1pPr>
          </a:lstStyle>
          <a:p>
            <a:r>
              <a:rPr lang="en-GB"/>
              <a:t>Click to edit Master title style</a:t>
            </a:r>
            <a:endParaRPr lang="en-US"/>
          </a:p>
        </p:txBody>
      </p:sp>
      <p:pic>
        <p:nvPicPr>
          <p:cNvPr id="2" name="Picture 1">
            <a:extLst>
              <a:ext uri="{FF2B5EF4-FFF2-40B4-BE49-F238E27FC236}">
                <a16:creationId xmlns:a16="http://schemas.microsoft.com/office/drawing/2014/main" id="{B0986E99-578C-BA46-BCC6-42A69E46A67E}"/>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50000" t="9700" b="5723"/>
          <a:stretch/>
        </p:blipFill>
        <p:spPr>
          <a:xfrm>
            <a:off x="0" y="-1"/>
            <a:ext cx="4054288" cy="6858001"/>
          </a:xfrm>
          <a:prstGeom prst="rect">
            <a:avLst/>
          </a:prstGeom>
        </p:spPr>
      </p:pic>
      <p:pic>
        <p:nvPicPr>
          <p:cNvPr id="6" name="Picture 5">
            <a:extLst>
              <a:ext uri="{FF2B5EF4-FFF2-40B4-BE49-F238E27FC236}">
                <a16:creationId xmlns:a16="http://schemas.microsoft.com/office/drawing/2014/main" id="{3B79FC27-F2C6-F948-A2FD-E73A83C4D7E2}"/>
              </a:ext>
            </a:extLst>
          </p:cNvPr>
          <p:cNvPicPr>
            <a:picLocks noChangeAspect="1"/>
          </p:cNvPicPr>
          <p:nvPr userDrawn="1"/>
        </p:nvPicPr>
        <p:blipFill>
          <a:blip r:embed="rId3" cstate="hqprint">
            <a:extLst>
              <a:ext uri="{28A0092B-C50C-407E-A947-70E740481C1C}">
                <a14:useLocalDpi xmlns:a14="http://schemas.microsoft.com/office/drawing/2010/main"/>
              </a:ext>
            </a:extLst>
          </a:blip>
          <a:srcRect/>
          <a:stretch/>
        </p:blipFill>
        <p:spPr>
          <a:xfrm>
            <a:off x="6299219" y="6166206"/>
            <a:ext cx="2222851" cy="133614"/>
          </a:xfrm>
          <a:prstGeom prst="rect">
            <a:avLst/>
          </a:prstGeom>
        </p:spPr>
      </p:pic>
      <p:pic>
        <p:nvPicPr>
          <p:cNvPr id="7" name="Picture 6">
            <a:extLst>
              <a:ext uri="{FF2B5EF4-FFF2-40B4-BE49-F238E27FC236}">
                <a16:creationId xmlns:a16="http://schemas.microsoft.com/office/drawing/2014/main" id="{FC02C6F5-CB9A-3748-9DC9-CF9B8C2C13AD}"/>
              </a:ext>
            </a:extLst>
          </p:cNvPr>
          <p:cNvPicPr>
            <a:picLocks noChangeAspect="1"/>
          </p:cNvPicPr>
          <p:nvPr userDrawn="1"/>
        </p:nvPicPr>
        <p:blipFill>
          <a:blip r:embed="rId4" cstate="hqprint">
            <a:extLst>
              <a:ext uri="{28A0092B-C50C-407E-A947-70E740481C1C}">
                <a14:useLocalDpi xmlns:a14="http://schemas.microsoft.com/office/drawing/2010/main"/>
              </a:ext>
            </a:extLst>
          </a:blip>
          <a:srcRect/>
          <a:stretch/>
        </p:blipFill>
        <p:spPr>
          <a:xfrm>
            <a:off x="3814206" y="5942183"/>
            <a:ext cx="1219753" cy="639205"/>
          </a:xfrm>
          <a:prstGeom prst="rect">
            <a:avLst/>
          </a:prstGeom>
        </p:spPr>
      </p:pic>
    </p:spTree>
    <p:extLst>
      <p:ext uri="{BB962C8B-B14F-4D97-AF65-F5344CB8AC3E}">
        <p14:creationId xmlns:p14="http://schemas.microsoft.com/office/powerpoint/2010/main" val="7034070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reaker 03">
    <p:bg>
      <p:bgPr>
        <a:solidFill>
          <a:srgbClr val="FFBC47"/>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EEC7BA8-BAA2-9244-A29C-878E73A711CC}"/>
              </a:ext>
            </a:extLst>
          </p:cNvPr>
          <p:cNvSpPr>
            <a:spLocks noGrp="1"/>
          </p:cNvSpPr>
          <p:nvPr>
            <p:ph type="title"/>
          </p:nvPr>
        </p:nvSpPr>
        <p:spPr>
          <a:xfrm>
            <a:off x="4424082" y="485122"/>
            <a:ext cx="4091268" cy="5887756"/>
          </a:xfrm>
        </p:spPr>
        <p:txBody>
          <a:bodyPr/>
          <a:lstStyle>
            <a:lvl1pPr algn="r">
              <a:defRPr>
                <a:solidFill>
                  <a:schemeClr val="bg1"/>
                </a:solidFill>
              </a:defRPr>
            </a:lvl1pPr>
          </a:lstStyle>
          <a:p>
            <a:r>
              <a:rPr lang="en-GB"/>
              <a:t>Click to edit Master title style</a:t>
            </a:r>
            <a:endParaRPr lang="en-US"/>
          </a:p>
        </p:txBody>
      </p:sp>
      <p:pic>
        <p:nvPicPr>
          <p:cNvPr id="3" name="Picture 2">
            <a:extLst>
              <a:ext uri="{FF2B5EF4-FFF2-40B4-BE49-F238E27FC236}">
                <a16:creationId xmlns:a16="http://schemas.microsoft.com/office/drawing/2014/main" id="{A0269C9D-9C6D-9246-BD74-D7C20A2B38F6}"/>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49783" t="9109" b="9109"/>
          <a:stretch/>
        </p:blipFill>
        <p:spPr>
          <a:xfrm>
            <a:off x="-17951" y="1"/>
            <a:ext cx="4154142" cy="6858000"/>
          </a:xfrm>
          <a:prstGeom prst="rect">
            <a:avLst/>
          </a:prstGeom>
        </p:spPr>
      </p:pic>
      <p:pic>
        <p:nvPicPr>
          <p:cNvPr id="6" name="Picture 5">
            <a:extLst>
              <a:ext uri="{FF2B5EF4-FFF2-40B4-BE49-F238E27FC236}">
                <a16:creationId xmlns:a16="http://schemas.microsoft.com/office/drawing/2014/main" id="{7F255EC8-0218-704F-BE56-C049EF3FB12E}"/>
              </a:ext>
            </a:extLst>
          </p:cNvPr>
          <p:cNvPicPr>
            <a:picLocks noChangeAspect="1"/>
          </p:cNvPicPr>
          <p:nvPr userDrawn="1"/>
        </p:nvPicPr>
        <p:blipFill>
          <a:blip r:embed="rId3" cstate="hqprint">
            <a:extLst>
              <a:ext uri="{28A0092B-C50C-407E-A947-70E740481C1C}">
                <a14:useLocalDpi xmlns:a14="http://schemas.microsoft.com/office/drawing/2010/main"/>
              </a:ext>
            </a:extLst>
          </a:blip>
          <a:srcRect/>
          <a:stretch/>
        </p:blipFill>
        <p:spPr>
          <a:xfrm>
            <a:off x="6299219" y="6166206"/>
            <a:ext cx="2222851" cy="133614"/>
          </a:xfrm>
          <a:prstGeom prst="rect">
            <a:avLst/>
          </a:prstGeom>
        </p:spPr>
      </p:pic>
      <p:pic>
        <p:nvPicPr>
          <p:cNvPr id="7" name="Picture 6">
            <a:extLst>
              <a:ext uri="{FF2B5EF4-FFF2-40B4-BE49-F238E27FC236}">
                <a16:creationId xmlns:a16="http://schemas.microsoft.com/office/drawing/2014/main" id="{7C21374B-6994-624F-8231-6B648D5A1B6A}"/>
              </a:ext>
            </a:extLst>
          </p:cNvPr>
          <p:cNvPicPr>
            <a:picLocks noChangeAspect="1"/>
          </p:cNvPicPr>
          <p:nvPr userDrawn="1"/>
        </p:nvPicPr>
        <p:blipFill>
          <a:blip r:embed="rId4" cstate="hqprint">
            <a:extLst>
              <a:ext uri="{28A0092B-C50C-407E-A947-70E740481C1C}">
                <a14:useLocalDpi xmlns:a14="http://schemas.microsoft.com/office/drawing/2010/main"/>
              </a:ext>
            </a:extLst>
          </a:blip>
          <a:srcRect/>
          <a:stretch/>
        </p:blipFill>
        <p:spPr>
          <a:xfrm>
            <a:off x="3814206" y="5942183"/>
            <a:ext cx="1219753" cy="639205"/>
          </a:xfrm>
          <a:prstGeom prst="rect">
            <a:avLst/>
          </a:prstGeom>
        </p:spPr>
      </p:pic>
    </p:spTree>
    <p:extLst>
      <p:ext uri="{BB962C8B-B14F-4D97-AF65-F5344CB8AC3E}">
        <p14:creationId xmlns:p14="http://schemas.microsoft.com/office/powerpoint/2010/main" val="37422999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reaker 04">
    <p:bg>
      <p:bgPr>
        <a:solidFill>
          <a:schemeClr val="accent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EEC7BA8-BAA2-9244-A29C-878E73A711CC}"/>
              </a:ext>
            </a:extLst>
          </p:cNvPr>
          <p:cNvSpPr>
            <a:spLocks noGrp="1"/>
          </p:cNvSpPr>
          <p:nvPr>
            <p:ph type="title"/>
          </p:nvPr>
        </p:nvSpPr>
        <p:spPr>
          <a:xfrm>
            <a:off x="4424082" y="485122"/>
            <a:ext cx="4091268" cy="5887756"/>
          </a:xfrm>
        </p:spPr>
        <p:txBody>
          <a:bodyPr/>
          <a:lstStyle>
            <a:lvl1pPr algn="r">
              <a:defRPr>
                <a:solidFill>
                  <a:schemeClr val="bg1"/>
                </a:solidFill>
              </a:defRPr>
            </a:lvl1pPr>
          </a:lstStyle>
          <a:p>
            <a:r>
              <a:rPr lang="en-GB"/>
              <a:t>Click to edit Master title style</a:t>
            </a:r>
            <a:endParaRPr lang="en-US"/>
          </a:p>
        </p:txBody>
      </p:sp>
      <p:pic>
        <p:nvPicPr>
          <p:cNvPr id="2" name="Picture 1">
            <a:extLst>
              <a:ext uri="{FF2B5EF4-FFF2-40B4-BE49-F238E27FC236}">
                <a16:creationId xmlns:a16="http://schemas.microsoft.com/office/drawing/2014/main" id="{B144E347-BC07-C74B-A7FD-902F01BBBF28}"/>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50000" t="9109" b="9109"/>
          <a:stretch/>
        </p:blipFill>
        <p:spPr>
          <a:xfrm>
            <a:off x="-1" y="-1"/>
            <a:ext cx="4192851" cy="6858001"/>
          </a:xfrm>
          <a:prstGeom prst="rect">
            <a:avLst/>
          </a:prstGeom>
        </p:spPr>
      </p:pic>
      <p:pic>
        <p:nvPicPr>
          <p:cNvPr id="6" name="Picture 5">
            <a:extLst>
              <a:ext uri="{FF2B5EF4-FFF2-40B4-BE49-F238E27FC236}">
                <a16:creationId xmlns:a16="http://schemas.microsoft.com/office/drawing/2014/main" id="{82CCA324-F2ED-A64C-9CB9-BEB0812009E6}"/>
              </a:ext>
            </a:extLst>
          </p:cNvPr>
          <p:cNvPicPr>
            <a:picLocks noChangeAspect="1"/>
          </p:cNvPicPr>
          <p:nvPr userDrawn="1"/>
        </p:nvPicPr>
        <p:blipFill>
          <a:blip r:embed="rId3" cstate="hqprint">
            <a:extLst>
              <a:ext uri="{28A0092B-C50C-407E-A947-70E740481C1C}">
                <a14:useLocalDpi xmlns:a14="http://schemas.microsoft.com/office/drawing/2010/main"/>
              </a:ext>
            </a:extLst>
          </a:blip>
          <a:srcRect/>
          <a:stretch/>
        </p:blipFill>
        <p:spPr>
          <a:xfrm>
            <a:off x="6299219" y="6166206"/>
            <a:ext cx="2222851" cy="133614"/>
          </a:xfrm>
          <a:prstGeom prst="rect">
            <a:avLst/>
          </a:prstGeom>
        </p:spPr>
      </p:pic>
      <p:pic>
        <p:nvPicPr>
          <p:cNvPr id="7" name="Picture 6">
            <a:extLst>
              <a:ext uri="{FF2B5EF4-FFF2-40B4-BE49-F238E27FC236}">
                <a16:creationId xmlns:a16="http://schemas.microsoft.com/office/drawing/2014/main" id="{FEEA842B-621A-5F43-AC35-838628BFD169}"/>
              </a:ext>
            </a:extLst>
          </p:cNvPr>
          <p:cNvPicPr>
            <a:picLocks noChangeAspect="1"/>
          </p:cNvPicPr>
          <p:nvPr userDrawn="1"/>
        </p:nvPicPr>
        <p:blipFill>
          <a:blip r:embed="rId4" cstate="hqprint">
            <a:extLst>
              <a:ext uri="{28A0092B-C50C-407E-A947-70E740481C1C}">
                <a14:useLocalDpi xmlns:a14="http://schemas.microsoft.com/office/drawing/2010/main"/>
              </a:ext>
            </a:extLst>
          </a:blip>
          <a:srcRect/>
          <a:stretch/>
        </p:blipFill>
        <p:spPr>
          <a:xfrm>
            <a:off x="3814206" y="5942183"/>
            <a:ext cx="1219753" cy="639205"/>
          </a:xfrm>
          <a:prstGeom prst="rect">
            <a:avLst/>
          </a:prstGeom>
        </p:spPr>
      </p:pic>
    </p:spTree>
    <p:extLst>
      <p:ext uri="{BB962C8B-B14F-4D97-AF65-F5344CB8AC3E}">
        <p14:creationId xmlns:p14="http://schemas.microsoft.com/office/powerpoint/2010/main" val="5721469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reaker 05">
    <p:bg>
      <p:bgPr>
        <a:solidFill>
          <a:schemeClr val="accent3"/>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EEC7BA8-BAA2-9244-A29C-878E73A711CC}"/>
              </a:ext>
            </a:extLst>
          </p:cNvPr>
          <p:cNvSpPr>
            <a:spLocks noGrp="1"/>
          </p:cNvSpPr>
          <p:nvPr>
            <p:ph type="title"/>
          </p:nvPr>
        </p:nvSpPr>
        <p:spPr>
          <a:xfrm>
            <a:off x="4424082" y="485122"/>
            <a:ext cx="4091268" cy="5887756"/>
          </a:xfrm>
        </p:spPr>
        <p:txBody>
          <a:bodyPr/>
          <a:lstStyle>
            <a:lvl1pPr algn="r">
              <a:defRPr>
                <a:solidFill>
                  <a:schemeClr val="bg1"/>
                </a:solidFill>
              </a:defRPr>
            </a:lvl1pPr>
          </a:lstStyle>
          <a:p>
            <a:r>
              <a:rPr lang="en-GB"/>
              <a:t>Click to edit Master title style</a:t>
            </a:r>
            <a:endParaRPr lang="en-US"/>
          </a:p>
        </p:txBody>
      </p:sp>
      <p:pic>
        <p:nvPicPr>
          <p:cNvPr id="3" name="Picture 2">
            <a:extLst>
              <a:ext uri="{FF2B5EF4-FFF2-40B4-BE49-F238E27FC236}">
                <a16:creationId xmlns:a16="http://schemas.microsoft.com/office/drawing/2014/main" id="{894F9E6A-7F5A-9B4D-BE9A-C22F9049F04B}"/>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48829" t="8136" b="8136"/>
          <a:stretch/>
        </p:blipFill>
        <p:spPr>
          <a:xfrm>
            <a:off x="0" y="1"/>
            <a:ext cx="4424082" cy="6858000"/>
          </a:xfrm>
          <a:prstGeom prst="rect">
            <a:avLst/>
          </a:prstGeom>
        </p:spPr>
      </p:pic>
      <p:pic>
        <p:nvPicPr>
          <p:cNvPr id="6" name="Picture 5">
            <a:extLst>
              <a:ext uri="{FF2B5EF4-FFF2-40B4-BE49-F238E27FC236}">
                <a16:creationId xmlns:a16="http://schemas.microsoft.com/office/drawing/2014/main" id="{71FFAA1C-8335-B349-A43E-F3F0380948DB}"/>
              </a:ext>
            </a:extLst>
          </p:cNvPr>
          <p:cNvPicPr>
            <a:picLocks noChangeAspect="1"/>
          </p:cNvPicPr>
          <p:nvPr userDrawn="1"/>
        </p:nvPicPr>
        <p:blipFill>
          <a:blip r:embed="rId3" cstate="hqprint">
            <a:extLst>
              <a:ext uri="{28A0092B-C50C-407E-A947-70E740481C1C}">
                <a14:useLocalDpi xmlns:a14="http://schemas.microsoft.com/office/drawing/2010/main"/>
              </a:ext>
            </a:extLst>
          </a:blip>
          <a:srcRect/>
          <a:stretch/>
        </p:blipFill>
        <p:spPr>
          <a:xfrm>
            <a:off x="6299219" y="6166206"/>
            <a:ext cx="2222851" cy="133614"/>
          </a:xfrm>
          <a:prstGeom prst="rect">
            <a:avLst/>
          </a:prstGeom>
        </p:spPr>
      </p:pic>
      <p:pic>
        <p:nvPicPr>
          <p:cNvPr id="7" name="Picture 6">
            <a:extLst>
              <a:ext uri="{FF2B5EF4-FFF2-40B4-BE49-F238E27FC236}">
                <a16:creationId xmlns:a16="http://schemas.microsoft.com/office/drawing/2014/main" id="{859DE1E7-406A-D940-B9B9-B88E68135AF5}"/>
              </a:ext>
            </a:extLst>
          </p:cNvPr>
          <p:cNvPicPr>
            <a:picLocks noChangeAspect="1"/>
          </p:cNvPicPr>
          <p:nvPr userDrawn="1"/>
        </p:nvPicPr>
        <p:blipFill>
          <a:blip r:embed="rId4" cstate="hqprint">
            <a:extLst>
              <a:ext uri="{28A0092B-C50C-407E-A947-70E740481C1C}">
                <a14:useLocalDpi xmlns:a14="http://schemas.microsoft.com/office/drawing/2010/main"/>
              </a:ext>
            </a:extLst>
          </a:blip>
          <a:srcRect/>
          <a:stretch/>
        </p:blipFill>
        <p:spPr>
          <a:xfrm>
            <a:off x="3814206" y="5942183"/>
            <a:ext cx="1219753" cy="639205"/>
          </a:xfrm>
          <a:prstGeom prst="rect">
            <a:avLst/>
          </a:prstGeom>
        </p:spPr>
      </p:pic>
    </p:spTree>
    <p:extLst>
      <p:ext uri="{BB962C8B-B14F-4D97-AF65-F5344CB8AC3E}">
        <p14:creationId xmlns:p14="http://schemas.microsoft.com/office/powerpoint/2010/main" val="28382469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reaker 06">
    <p:bg>
      <p:bgPr>
        <a:solidFill>
          <a:schemeClr val="accent4"/>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EEC7BA8-BAA2-9244-A29C-878E73A711CC}"/>
              </a:ext>
            </a:extLst>
          </p:cNvPr>
          <p:cNvSpPr>
            <a:spLocks noGrp="1"/>
          </p:cNvSpPr>
          <p:nvPr>
            <p:ph type="title"/>
          </p:nvPr>
        </p:nvSpPr>
        <p:spPr>
          <a:xfrm>
            <a:off x="4424082" y="485122"/>
            <a:ext cx="4091268" cy="5887756"/>
          </a:xfrm>
        </p:spPr>
        <p:txBody>
          <a:bodyPr/>
          <a:lstStyle>
            <a:lvl1pPr algn="r">
              <a:defRPr>
                <a:solidFill>
                  <a:schemeClr val="bg1"/>
                </a:solidFill>
              </a:defRPr>
            </a:lvl1pPr>
          </a:lstStyle>
          <a:p>
            <a:r>
              <a:rPr lang="en-GB"/>
              <a:t>Click to edit Master title style</a:t>
            </a:r>
            <a:endParaRPr lang="en-US"/>
          </a:p>
        </p:txBody>
      </p:sp>
      <p:pic>
        <p:nvPicPr>
          <p:cNvPr id="5" name="Picture 4">
            <a:extLst>
              <a:ext uri="{FF2B5EF4-FFF2-40B4-BE49-F238E27FC236}">
                <a16:creationId xmlns:a16="http://schemas.microsoft.com/office/drawing/2014/main" id="{365D8A58-5E5A-8E44-AA7E-BF05DB7B1D1B}"/>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50000" t="8294" b="8294"/>
          <a:stretch/>
        </p:blipFill>
        <p:spPr>
          <a:xfrm>
            <a:off x="1" y="0"/>
            <a:ext cx="4222003" cy="6858000"/>
          </a:xfrm>
          <a:prstGeom prst="rect">
            <a:avLst/>
          </a:prstGeom>
        </p:spPr>
      </p:pic>
      <p:pic>
        <p:nvPicPr>
          <p:cNvPr id="7" name="Picture 6">
            <a:extLst>
              <a:ext uri="{FF2B5EF4-FFF2-40B4-BE49-F238E27FC236}">
                <a16:creationId xmlns:a16="http://schemas.microsoft.com/office/drawing/2014/main" id="{BEBC72EB-F474-4441-8675-F1B46B616253}"/>
              </a:ext>
            </a:extLst>
          </p:cNvPr>
          <p:cNvPicPr>
            <a:picLocks noChangeAspect="1"/>
          </p:cNvPicPr>
          <p:nvPr userDrawn="1"/>
        </p:nvPicPr>
        <p:blipFill>
          <a:blip r:embed="rId3" cstate="hqprint">
            <a:extLst>
              <a:ext uri="{28A0092B-C50C-407E-A947-70E740481C1C}">
                <a14:useLocalDpi xmlns:a14="http://schemas.microsoft.com/office/drawing/2010/main"/>
              </a:ext>
            </a:extLst>
          </a:blip>
          <a:srcRect/>
          <a:stretch/>
        </p:blipFill>
        <p:spPr>
          <a:xfrm>
            <a:off x="6299219" y="6166206"/>
            <a:ext cx="2222851" cy="133614"/>
          </a:xfrm>
          <a:prstGeom prst="rect">
            <a:avLst/>
          </a:prstGeom>
        </p:spPr>
      </p:pic>
      <p:pic>
        <p:nvPicPr>
          <p:cNvPr id="8" name="Picture 7">
            <a:extLst>
              <a:ext uri="{FF2B5EF4-FFF2-40B4-BE49-F238E27FC236}">
                <a16:creationId xmlns:a16="http://schemas.microsoft.com/office/drawing/2014/main" id="{B28D8060-7F00-994C-8A2D-232184C33FCA}"/>
              </a:ext>
            </a:extLst>
          </p:cNvPr>
          <p:cNvPicPr>
            <a:picLocks noChangeAspect="1"/>
          </p:cNvPicPr>
          <p:nvPr userDrawn="1"/>
        </p:nvPicPr>
        <p:blipFill>
          <a:blip r:embed="rId4" cstate="hqprint">
            <a:extLst>
              <a:ext uri="{28A0092B-C50C-407E-A947-70E740481C1C}">
                <a14:useLocalDpi xmlns:a14="http://schemas.microsoft.com/office/drawing/2010/main"/>
              </a:ext>
            </a:extLst>
          </a:blip>
          <a:srcRect/>
          <a:stretch/>
        </p:blipFill>
        <p:spPr>
          <a:xfrm>
            <a:off x="3814206" y="5942183"/>
            <a:ext cx="1219753" cy="639205"/>
          </a:xfrm>
          <a:prstGeom prst="rect">
            <a:avLst/>
          </a:prstGeom>
        </p:spPr>
      </p:pic>
    </p:spTree>
    <p:extLst>
      <p:ext uri="{BB962C8B-B14F-4D97-AF65-F5344CB8AC3E}">
        <p14:creationId xmlns:p14="http://schemas.microsoft.com/office/powerpoint/2010/main" val="1353713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reaker 07">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EEC7BA8-BAA2-9244-A29C-878E73A711CC}"/>
              </a:ext>
            </a:extLst>
          </p:cNvPr>
          <p:cNvSpPr>
            <a:spLocks noGrp="1"/>
          </p:cNvSpPr>
          <p:nvPr>
            <p:ph type="title"/>
          </p:nvPr>
        </p:nvSpPr>
        <p:spPr>
          <a:xfrm>
            <a:off x="4424082" y="485122"/>
            <a:ext cx="4091268" cy="5887756"/>
          </a:xfrm>
        </p:spPr>
        <p:txBody>
          <a:bodyPr/>
          <a:lstStyle>
            <a:lvl1pPr algn="r">
              <a:defRPr>
                <a:solidFill>
                  <a:schemeClr val="bg1"/>
                </a:solidFill>
              </a:defRPr>
            </a:lvl1pPr>
          </a:lstStyle>
          <a:p>
            <a:r>
              <a:rPr lang="en-GB"/>
              <a:t>Click to edit Master title style</a:t>
            </a:r>
            <a:endParaRPr lang="en-US"/>
          </a:p>
        </p:txBody>
      </p:sp>
      <p:pic>
        <p:nvPicPr>
          <p:cNvPr id="2" name="Picture 1">
            <a:extLst>
              <a:ext uri="{FF2B5EF4-FFF2-40B4-BE49-F238E27FC236}">
                <a16:creationId xmlns:a16="http://schemas.microsoft.com/office/drawing/2014/main" id="{C62A09EF-8979-704B-9B22-C68B1D4F5A48}"/>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46240" t="7141" r="-1" b="7141"/>
          <a:stretch/>
        </p:blipFill>
        <p:spPr>
          <a:xfrm>
            <a:off x="1" y="1"/>
            <a:ext cx="4424081" cy="6858000"/>
          </a:xfrm>
          <a:prstGeom prst="rect">
            <a:avLst/>
          </a:prstGeom>
        </p:spPr>
      </p:pic>
      <p:pic>
        <p:nvPicPr>
          <p:cNvPr id="6" name="Picture 5">
            <a:extLst>
              <a:ext uri="{FF2B5EF4-FFF2-40B4-BE49-F238E27FC236}">
                <a16:creationId xmlns:a16="http://schemas.microsoft.com/office/drawing/2014/main" id="{092C08B1-4B4F-4743-BBE8-BFA1A8F90994}"/>
              </a:ext>
            </a:extLst>
          </p:cNvPr>
          <p:cNvPicPr>
            <a:picLocks noChangeAspect="1"/>
          </p:cNvPicPr>
          <p:nvPr userDrawn="1"/>
        </p:nvPicPr>
        <p:blipFill>
          <a:blip r:embed="rId3" cstate="hqprint">
            <a:extLst>
              <a:ext uri="{28A0092B-C50C-407E-A947-70E740481C1C}">
                <a14:useLocalDpi xmlns:a14="http://schemas.microsoft.com/office/drawing/2010/main"/>
              </a:ext>
            </a:extLst>
          </a:blip>
          <a:srcRect/>
          <a:stretch/>
        </p:blipFill>
        <p:spPr>
          <a:xfrm>
            <a:off x="6299219" y="6166206"/>
            <a:ext cx="2222851" cy="133614"/>
          </a:xfrm>
          <a:prstGeom prst="rect">
            <a:avLst/>
          </a:prstGeom>
        </p:spPr>
      </p:pic>
      <p:pic>
        <p:nvPicPr>
          <p:cNvPr id="7" name="Picture 6">
            <a:extLst>
              <a:ext uri="{FF2B5EF4-FFF2-40B4-BE49-F238E27FC236}">
                <a16:creationId xmlns:a16="http://schemas.microsoft.com/office/drawing/2014/main" id="{117E45B8-62D9-1D43-8E41-C361BF149624}"/>
              </a:ext>
            </a:extLst>
          </p:cNvPr>
          <p:cNvPicPr>
            <a:picLocks noChangeAspect="1"/>
          </p:cNvPicPr>
          <p:nvPr userDrawn="1"/>
        </p:nvPicPr>
        <p:blipFill>
          <a:blip r:embed="rId4" cstate="hqprint">
            <a:extLst>
              <a:ext uri="{28A0092B-C50C-407E-A947-70E740481C1C}">
                <a14:useLocalDpi xmlns:a14="http://schemas.microsoft.com/office/drawing/2010/main"/>
              </a:ext>
            </a:extLst>
          </a:blip>
          <a:srcRect/>
          <a:stretch/>
        </p:blipFill>
        <p:spPr>
          <a:xfrm>
            <a:off x="3814206" y="5942183"/>
            <a:ext cx="1219753" cy="639205"/>
          </a:xfrm>
          <a:prstGeom prst="rect">
            <a:avLst/>
          </a:prstGeom>
        </p:spPr>
      </p:pic>
    </p:spTree>
    <p:extLst>
      <p:ext uri="{BB962C8B-B14F-4D97-AF65-F5344CB8AC3E}">
        <p14:creationId xmlns:p14="http://schemas.microsoft.com/office/powerpoint/2010/main" val="31529132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reaker 08">
    <p:bg>
      <p:bgPr>
        <a:solidFill>
          <a:schemeClr val="accent5"/>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EEC7BA8-BAA2-9244-A29C-878E73A711CC}"/>
              </a:ext>
            </a:extLst>
          </p:cNvPr>
          <p:cNvSpPr>
            <a:spLocks noGrp="1"/>
          </p:cNvSpPr>
          <p:nvPr>
            <p:ph type="title"/>
          </p:nvPr>
        </p:nvSpPr>
        <p:spPr>
          <a:xfrm>
            <a:off x="4424082" y="485122"/>
            <a:ext cx="4091268" cy="5887756"/>
          </a:xfrm>
        </p:spPr>
        <p:txBody>
          <a:bodyPr/>
          <a:lstStyle>
            <a:lvl1pPr algn="r">
              <a:defRPr>
                <a:solidFill>
                  <a:schemeClr val="bg1"/>
                </a:solidFill>
              </a:defRPr>
            </a:lvl1pPr>
          </a:lstStyle>
          <a:p>
            <a:r>
              <a:rPr lang="en-GB"/>
              <a:t>Click to edit Master title style</a:t>
            </a:r>
            <a:endParaRPr lang="en-US"/>
          </a:p>
        </p:txBody>
      </p:sp>
      <p:pic>
        <p:nvPicPr>
          <p:cNvPr id="3" name="Picture 2">
            <a:extLst>
              <a:ext uri="{FF2B5EF4-FFF2-40B4-BE49-F238E27FC236}">
                <a16:creationId xmlns:a16="http://schemas.microsoft.com/office/drawing/2014/main" id="{F0545391-C5A6-9847-8D78-A74585B894B0}"/>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50000" t="4945" b="4945"/>
          <a:stretch/>
        </p:blipFill>
        <p:spPr>
          <a:xfrm>
            <a:off x="0" y="-1"/>
            <a:ext cx="3805331" cy="6858001"/>
          </a:xfrm>
          <a:prstGeom prst="rect">
            <a:avLst/>
          </a:prstGeom>
        </p:spPr>
      </p:pic>
      <p:pic>
        <p:nvPicPr>
          <p:cNvPr id="6" name="Picture 5">
            <a:extLst>
              <a:ext uri="{FF2B5EF4-FFF2-40B4-BE49-F238E27FC236}">
                <a16:creationId xmlns:a16="http://schemas.microsoft.com/office/drawing/2014/main" id="{32A5428C-1328-2E4F-8D05-138B6679B71D}"/>
              </a:ext>
            </a:extLst>
          </p:cNvPr>
          <p:cNvPicPr>
            <a:picLocks noChangeAspect="1"/>
          </p:cNvPicPr>
          <p:nvPr userDrawn="1"/>
        </p:nvPicPr>
        <p:blipFill>
          <a:blip r:embed="rId3" cstate="hqprint">
            <a:extLst>
              <a:ext uri="{28A0092B-C50C-407E-A947-70E740481C1C}">
                <a14:useLocalDpi xmlns:a14="http://schemas.microsoft.com/office/drawing/2010/main"/>
              </a:ext>
            </a:extLst>
          </a:blip>
          <a:srcRect/>
          <a:stretch/>
        </p:blipFill>
        <p:spPr>
          <a:xfrm>
            <a:off x="6299219" y="6166206"/>
            <a:ext cx="2222851" cy="133614"/>
          </a:xfrm>
          <a:prstGeom prst="rect">
            <a:avLst/>
          </a:prstGeom>
        </p:spPr>
      </p:pic>
      <p:pic>
        <p:nvPicPr>
          <p:cNvPr id="7" name="Picture 6">
            <a:extLst>
              <a:ext uri="{FF2B5EF4-FFF2-40B4-BE49-F238E27FC236}">
                <a16:creationId xmlns:a16="http://schemas.microsoft.com/office/drawing/2014/main" id="{D4B7EDA7-C73D-A145-A6F2-2EFC5FACD215}"/>
              </a:ext>
            </a:extLst>
          </p:cNvPr>
          <p:cNvPicPr>
            <a:picLocks noChangeAspect="1"/>
          </p:cNvPicPr>
          <p:nvPr userDrawn="1"/>
        </p:nvPicPr>
        <p:blipFill>
          <a:blip r:embed="rId4" cstate="hqprint">
            <a:extLst>
              <a:ext uri="{28A0092B-C50C-407E-A947-70E740481C1C}">
                <a14:useLocalDpi xmlns:a14="http://schemas.microsoft.com/office/drawing/2010/main"/>
              </a:ext>
            </a:extLst>
          </a:blip>
          <a:srcRect/>
          <a:stretch/>
        </p:blipFill>
        <p:spPr>
          <a:xfrm>
            <a:off x="3814206" y="5942183"/>
            <a:ext cx="1219753" cy="639205"/>
          </a:xfrm>
          <a:prstGeom prst="rect">
            <a:avLst/>
          </a:prstGeom>
        </p:spPr>
      </p:pic>
    </p:spTree>
    <p:extLst>
      <p:ext uri="{BB962C8B-B14F-4D97-AF65-F5344CB8AC3E}">
        <p14:creationId xmlns:p14="http://schemas.microsoft.com/office/powerpoint/2010/main" val="6839941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Values">
    <p:bg>
      <p:bgPr>
        <a:solidFill>
          <a:schemeClr val="tx2"/>
        </a:solid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479B545D-40ED-9944-8CA0-39A4E53A7FB2}"/>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0" y="0"/>
            <a:ext cx="9144000" cy="6858000"/>
          </a:xfrm>
          <a:prstGeom prst="rect">
            <a:avLst/>
          </a:prstGeom>
        </p:spPr>
      </p:pic>
      <p:pic>
        <p:nvPicPr>
          <p:cNvPr id="6" name="Picture 5">
            <a:extLst>
              <a:ext uri="{FF2B5EF4-FFF2-40B4-BE49-F238E27FC236}">
                <a16:creationId xmlns:a16="http://schemas.microsoft.com/office/drawing/2014/main" id="{54123758-EE3E-C749-A37A-064012E5CBD9}"/>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2890142" y="1083247"/>
            <a:ext cx="3067878" cy="4269464"/>
          </a:xfrm>
          <a:prstGeom prst="rect">
            <a:avLst/>
          </a:prstGeom>
        </p:spPr>
      </p:pic>
      <p:pic>
        <p:nvPicPr>
          <p:cNvPr id="5" name="Picture 4">
            <a:extLst>
              <a:ext uri="{FF2B5EF4-FFF2-40B4-BE49-F238E27FC236}">
                <a16:creationId xmlns:a16="http://schemas.microsoft.com/office/drawing/2014/main" id="{88E0ACCF-32B8-4F45-AD31-503C6A2D2790}"/>
              </a:ext>
            </a:extLst>
          </p:cNvPr>
          <p:cNvPicPr>
            <a:picLocks noChangeAspect="1"/>
          </p:cNvPicPr>
          <p:nvPr userDrawn="1"/>
        </p:nvPicPr>
        <p:blipFill>
          <a:blip r:embed="rId4" cstate="hqprint">
            <a:extLst>
              <a:ext uri="{28A0092B-C50C-407E-A947-70E740481C1C}">
                <a14:useLocalDpi xmlns:a14="http://schemas.microsoft.com/office/drawing/2010/main"/>
              </a:ext>
            </a:extLst>
          </a:blip>
          <a:srcRect/>
          <a:stretch/>
        </p:blipFill>
        <p:spPr>
          <a:xfrm>
            <a:off x="3814206" y="5942183"/>
            <a:ext cx="1219753" cy="639205"/>
          </a:xfrm>
          <a:prstGeom prst="rect">
            <a:avLst/>
          </a:prstGeom>
        </p:spPr>
      </p:pic>
    </p:spTree>
    <p:extLst>
      <p:ext uri="{BB962C8B-B14F-4D97-AF65-F5344CB8AC3E}">
        <p14:creationId xmlns:p14="http://schemas.microsoft.com/office/powerpoint/2010/main" val="729700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Values">
    <p:bg>
      <p:bgRef idx="1001">
        <a:schemeClr val="bg1"/>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4123758-EE3E-C749-A37A-064012E5CBD9}"/>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3038061" y="1294270"/>
            <a:ext cx="3067878" cy="4269463"/>
          </a:xfrm>
          <a:prstGeom prst="rect">
            <a:avLst/>
          </a:prstGeom>
        </p:spPr>
      </p:pic>
      <p:pic>
        <p:nvPicPr>
          <p:cNvPr id="7" name="Picture 6">
            <a:extLst>
              <a:ext uri="{FF2B5EF4-FFF2-40B4-BE49-F238E27FC236}">
                <a16:creationId xmlns:a16="http://schemas.microsoft.com/office/drawing/2014/main" id="{CFF02C12-9B60-934D-AAB3-56F3FACB87F4}"/>
              </a:ext>
            </a:extLst>
          </p:cNvPr>
          <p:cNvPicPr>
            <a:picLocks noChangeAspect="1"/>
          </p:cNvPicPr>
          <p:nvPr userDrawn="1"/>
        </p:nvPicPr>
        <p:blipFill rotWithShape="1">
          <a:blip r:embed="rId3" cstate="hqprint">
            <a:biLevel thresh="75000"/>
            <a:alphaModFix amt="5000"/>
            <a:extLst>
              <a:ext uri="{28A0092B-C50C-407E-A947-70E740481C1C}">
                <a14:useLocalDpi xmlns:a14="http://schemas.microsoft.com/office/drawing/2010/main"/>
              </a:ext>
            </a:extLst>
          </a:blip>
          <a:srcRect/>
          <a:stretch/>
        </p:blipFill>
        <p:spPr>
          <a:xfrm>
            <a:off x="0" y="0"/>
            <a:ext cx="9144000" cy="6858000"/>
          </a:xfrm>
          <a:prstGeom prst="rect">
            <a:avLst/>
          </a:prstGeom>
        </p:spPr>
      </p:pic>
      <p:pic>
        <p:nvPicPr>
          <p:cNvPr id="8" name="Picture 7">
            <a:extLst>
              <a:ext uri="{FF2B5EF4-FFF2-40B4-BE49-F238E27FC236}">
                <a16:creationId xmlns:a16="http://schemas.microsoft.com/office/drawing/2014/main" id="{128460AE-07E5-A14B-B1E7-264EA68D4050}"/>
              </a:ext>
            </a:extLst>
          </p:cNvPr>
          <p:cNvPicPr>
            <a:picLocks noChangeAspect="1"/>
          </p:cNvPicPr>
          <p:nvPr userDrawn="1"/>
        </p:nvPicPr>
        <p:blipFill>
          <a:blip r:embed="rId4" cstate="hqprint">
            <a:extLst>
              <a:ext uri="{28A0092B-C50C-407E-A947-70E740481C1C}">
                <a14:useLocalDpi xmlns:a14="http://schemas.microsoft.com/office/drawing/2010/main"/>
              </a:ext>
            </a:extLst>
          </a:blip>
          <a:srcRect/>
          <a:stretch/>
        </p:blipFill>
        <p:spPr>
          <a:xfrm>
            <a:off x="3814206" y="5942181"/>
            <a:ext cx="1219753" cy="639204"/>
          </a:xfrm>
          <a:prstGeom prst="rect">
            <a:avLst/>
          </a:prstGeom>
        </p:spPr>
      </p:pic>
    </p:spTree>
    <p:extLst>
      <p:ext uri="{BB962C8B-B14F-4D97-AF65-F5344CB8AC3E}">
        <p14:creationId xmlns:p14="http://schemas.microsoft.com/office/powerpoint/2010/main" val="1867922091"/>
      </p:ext>
    </p:extLst>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Image only">
    <p:bg>
      <p:bgRef idx="1001">
        <a:schemeClr val="bg2"/>
      </p:bgRef>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9E525492-6565-5743-B2DF-A08ED2B283FB}"/>
              </a:ext>
            </a:extLst>
          </p:cNvPr>
          <p:cNvSpPr>
            <a:spLocks noGrp="1"/>
          </p:cNvSpPr>
          <p:nvPr>
            <p:ph type="pic" sz="quarter" idx="10"/>
          </p:nvPr>
        </p:nvSpPr>
        <p:spPr>
          <a:xfrm>
            <a:off x="180001" y="180000"/>
            <a:ext cx="8784000" cy="6498000"/>
          </a:xfrm>
        </p:spPr>
        <p:txBody>
          <a:bodyPr/>
          <a:lstStyle/>
          <a:p>
            <a:endParaRPr lang="en-US"/>
          </a:p>
        </p:txBody>
      </p:sp>
    </p:spTree>
    <p:extLst>
      <p:ext uri="{BB962C8B-B14F-4D97-AF65-F5344CB8AC3E}">
        <p14:creationId xmlns:p14="http://schemas.microsoft.com/office/powerpoint/2010/main" val="1073436533"/>
      </p:ext>
    </p:extLst>
  </p:cSld>
  <p:clrMapOvr>
    <a:overrideClrMapping bg1="dk1" tx1="lt1" bg2="dk2" tx2="lt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7779747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8"/>
            <a:ext cx="7886700" cy="1325563"/>
          </a:xfrm>
        </p:spPr>
        <p:txBody>
          <a:bodyPr/>
          <a:lstStyle/>
          <a:p>
            <a:r>
              <a:rPr lang="en-GB"/>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29151"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29151" y="2505075"/>
            <a:ext cx="3887391"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50374787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a:p>
        </p:txBody>
      </p:sp>
      <p:sp>
        <p:nvSpPr>
          <p:cNvPr id="3" name="Content Placeholder 2"/>
          <p:cNvSpPr>
            <a:spLocks noGrp="1"/>
          </p:cNvSpPr>
          <p:nvPr>
            <p:ph idx="1"/>
          </p:nvPr>
        </p:nvSpPr>
        <p:spPr>
          <a:xfrm>
            <a:off x="3887391" y="987428"/>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Tree>
    <p:extLst>
      <p:ext uri="{BB962C8B-B14F-4D97-AF65-F5344CB8AC3E}">
        <p14:creationId xmlns:p14="http://schemas.microsoft.com/office/powerpoint/2010/main" val="38866191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a:p>
        </p:txBody>
      </p:sp>
      <p:sp>
        <p:nvSpPr>
          <p:cNvPr id="3" name="Picture Placeholder 2"/>
          <p:cNvSpPr>
            <a:spLocks noGrp="1" noChangeAspect="1"/>
          </p:cNvSpPr>
          <p:nvPr>
            <p:ph type="pic" idx="1"/>
          </p:nvPr>
        </p:nvSpPr>
        <p:spPr>
          <a:xfrm>
            <a:off x="3887391" y="987428"/>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Tree>
    <p:extLst>
      <p:ext uri="{BB962C8B-B14F-4D97-AF65-F5344CB8AC3E}">
        <p14:creationId xmlns:p14="http://schemas.microsoft.com/office/powerpoint/2010/main" val="21639278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8"/>
            <a:ext cx="7886700" cy="1325563"/>
          </a:xfrm>
          <a:prstGeom prst="rect">
            <a:avLst/>
          </a:prstGeom>
        </p:spPr>
        <p:txBody>
          <a:bodyPr vert="horz" lIns="0" tIns="0" rIns="0" bIns="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0" tIns="0" rIns="0" bIns="0" rtlCol="0">
            <a:normAutofit/>
          </a:bodyPr>
          <a:lstStyle/>
          <a:p>
            <a:pPr lvl="0"/>
            <a:r>
              <a:rPr lang="en-GB"/>
              <a:t>Click to edit Master text styles</a:t>
            </a:r>
          </a:p>
          <a:p>
            <a:pPr lvl="1"/>
            <a:r>
              <a:rPr lang="en-GB"/>
              <a:t>Second level </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696779490"/>
      </p:ext>
    </p:extLst>
  </p:cSld>
  <p:clrMap bg1="lt1" tx1="dk1" bg2="lt2" tx2="dk2" accent1="accent1" accent2="accent2" accent3="accent3" accent4="accent4" accent5="accent5" accent6="accent6" hlink="hlink" folHlink="folHlink"/>
  <p:sldLayoutIdLst>
    <p:sldLayoutId id="2147483670" r:id="rId1"/>
    <p:sldLayoutId id="2147483685" r:id="rId2"/>
    <p:sldLayoutId id="2147483661" r:id="rId3"/>
    <p:sldLayoutId id="2147483662" r:id="rId4"/>
    <p:sldLayoutId id="2147483679" r:id="rId5"/>
    <p:sldLayoutId id="2147483683" r:id="rId6"/>
    <p:sldLayoutId id="2147483682" r:id="rId7"/>
    <p:sldLayoutId id="2147483671" r:id="rId8"/>
    <p:sldLayoutId id="2147483672" r:id="rId9"/>
    <p:sldLayoutId id="2147483673" r:id="rId10"/>
    <p:sldLayoutId id="2147483674" r:id="rId11"/>
    <p:sldLayoutId id="2147483675" r:id="rId12"/>
    <p:sldLayoutId id="2147483676" r:id="rId13"/>
    <p:sldLayoutId id="2147483677" r:id="rId14"/>
    <p:sldLayoutId id="2147483678" r:id="rId15"/>
    <p:sldLayoutId id="2147483666" r:id="rId16"/>
    <p:sldLayoutId id="2147483684" r:id="rId17"/>
    <p:sldLayoutId id="2147483667" r:id="rId18"/>
    <p:sldLayoutId id="2147483664" r:id="rId19"/>
    <p:sldLayoutId id="2147483665" r:id="rId20"/>
    <p:sldLayoutId id="2147483668" r:id="rId21"/>
    <p:sldLayoutId id="2147483669" r:id="rId22"/>
  </p:sldLayoutIdLst>
  <p:txStyles>
    <p:titleStyle>
      <a:lvl1pPr algn="l" defTabSz="914400" rtl="0" eaLnBrk="1" latinLnBrk="0" hangingPunct="1">
        <a:lnSpc>
          <a:spcPct val="90000"/>
        </a:lnSpc>
        <a:spcBef>
          <a:spcPct val="0"/>
        </a:spcBef>
        <a:buNone/>
        <a:defRPr sz="4400" b="1" i="0" kern="1200">
          <a:solidFill>
            <a:schemeClr val="tx2"/>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0" indent="0" algn="l" defTabSz="914400" rtl="0" eaLnBrk="1" latinLnBrk="0" hangingPunct="1">
        <a:lnSpc>
          <a:spcPct val="90000"/>
        </a:lnSpc>
        <a:spcBef>
          <a:spcPts val="1000"/>
        </a:spcBef>
        <a:buFont typeface="Arial" panose="020B0604020202020204" pitchFamily="34" charset="0"/>
        <a:buNone/>
        <a:defRPr sz="2000" b="1" kern="1200">
          <a:solidFill>
            <a:schemeClr val="tx2"/>
          </a:solidFill>
          <a:latin typeface="+mn-lt"/>
          <a:ea typeface="+mn-ea"/>
          <a:cs typeface="+mn-cs"/>
        </a:defRPr>
      </a:lvl2pPr>
      <a:lvl3pPr marL="230400" indent="-228600" algn="l" defTabSz="914400" rtl="0" eaLnBrk="1" latinLnBrk="0" hangingPunct="1">
        <a:lnSpc>
          <a:spcPct val="90000"/>
        </a:lnSpc>
        <a:spcBef>
          <a:spcPts val="500"/>
        </a:spcBef>
        <a:buClr>
          <a:schemeClr val="tx2"/>
        </a:buClr>
        <a:buFont typeface="Arial" panose="020B0604020202020204" pitchFamily="34" charset="0"/>
        <a:buChar char="•"/>
        <a:defRPr sz="2000" kern="1200">
          <a:solidFill>
            <a:schemeClr val="tx1"/>
          </a:solidFill>
          <a:latin typeface="+mn-lt"/>
          <a:ea typeface="+mn-ea"/>
          <a:cs typeface="+mn-cs"/>
        </a:defRPr>
      </a:lvl3pPr>
      <a:lvl4pPr marL="460800" indent="-230400" algn="l" defTabSz="914400" rtl="0" eaLnBrk="1" latinLnBrk="0" hangingPunct="1">
        <a:lnSpc>
          <a:spcPct val="90000"/>
        </a:lnSpc>
        <a:spcBef>
          <a:spcPts val="500"/>
        </a:spcBef>
        <a:spcAft>
          <a:spcPts val="0"/>
        </a:spcAft>
        <a:buClr>
          <a:schemeClr val="tx1"/>
        </a:buClr>
        <a:buFont typeface="System Font"/>
        <a:buChar char="–"/>
        <a:defRPr sz="1600" b="0" i="0" kern="1200">
          <a:solidFill>
            <a:schemeClr val="tx1"/>
          </a:solidFill>
          <a:latin typeface="+mn-lt"/>
          <a:ea typeface="+mn-ea"/>
          <a:cs typeface="+mn-cs"/>
        </a:defRPr>
      </a:lvl4pPr>
      <a:lvl5pPr marL="0" indent="0" algn="l" defTabSz="914400" rtl="0" eaLnBrk="1" latinLnBrk="0" hangingPunct="1">
        <a:lnSpc>
          <a:spcPct val="90000"/>
        </a:lnSpc>
        <a:spcBef>
          <a:spcPts val="1500"/>
        </a:spcBef>
        <a:spcAft>
          <a:spcPts val="1500"/>
        </a:spcAft>
        <a:buFont typeface="Arial" panose="020B0604020202020204" pitchFamily="34" charset="0"/>
        <a:buNone/>
        <a:defRPr sz="3400" b="1" kern="1200">
          <a:solidFill>
            <a:schemeClr val="tx2"/>
          </a:solidFill>
          <a:latin typeface="Constantia" panose="02030602050306030303"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hyperlink" Target="mailto:r.orr@jcg.sch.je" TargetMode="External"/><Relationship Id="rId3" Type="http://schemas.openxmlformats.org/officeDocument/2006/relationships/hyperlink" Target="mailto:b.dowdall@jcg.sch.je" TargetMode="External"/><Relationship Id="rId7" Type="http://schemas.openxmlformats.org/officeDocument/2006/relationships/hyperlink" Target="mailto:p.lemasurier@jcg.sch.je" TargetMode="External"/><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hyperlink" Target="mailto:k.stirk@jcg.sch.je" TargetMode="External"/><Relationship Id="rId5" Type="http://schemas.openxmlformats.org/officeDocument/2006/relationships/hyperlink" Target="mailto:h.hadjam@jcg.sch.je" TargetMode="External"/><Relationship Id="rId10" Type="http://schemas.openxmlformats.org/officeDocument/2006/relationships/hyperlink" Target="mailto:f.cartant@jcg.sch.je" TargetMode="External"/><Relationship Id="rId4" Type="http://schemas.openxmlformats.org/officeDocument/2006/relationships/hyperlink" Target="mailto:d.aubin@jcg.sch.je" TargetMode="External"/><Relationship Id="rId9" Type="http://schemas.openxmlformats.org/officeDocument/2006/relationships/hyperlink" Target="mailto:j.clements@jcg.sch.je"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mailto:b.dowdall@jcg.sch.je" TargetMode="External"/><Relationship Id="rId7" Type="http://schemas.openxmlformats.org/officeDocument/2006/relationships/hyperlink" Target="mailto:a.veitch@jcg.sch.je" TargetMode="External"/><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hyperlink" Target="mailto:c.david@jcg.sch.je" TargetMode="External"/><Relationship Id="rId5" Type="http://schemas.openxmlformats.org/officeDocument/2006/relationships/hyperlink" Target="mailto:n.hopkins@jcg.sch.je" TargetMode="External"/><Relationship Id="rId4" Type="http://schemas.openxmlformats.org/officeDocument/2006/relationships/hyperlink" Target="mailto:d.aubin@jcg.sch.je"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23.png"/></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3" Type="http://schemas.openxmlformats.org/officeDocument/2006/relationships/hyperlink" Target="mailto:IT@jcg.sch.je" TargetMode="External"/><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hyperlink" Target="https://www.youtube.com/watch?v=-OYyk0lbP-o" TargetMode="External"/><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image" Target="../media/image30.jpeg"/><Relationship Id="rId7" Type="http://schemas.openxmlformats.org/officeDocument/2006/relationships/diagramQuickStyle" Target="../diagrams/quickStyle3.xml"/><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diagramLayout" Target="../diagrams/layout3.xml"/><Relationship Id="rId5" Type="http://schemas.openxmlformats.org/officeDocument/2006/relationships/diagramData" Target="../diagrams/data3.xml"/><Relationship Id="rId4" Type="http://schemas.openxmlformats.org/officeDocument/2006/relationships/image" Target="../media/image31.png"/><Relationship Id="rId9" Type="http://schemas.microsoft.com/office/2007/relationships/diagramDrawing" Target="../diagrams/drawing3.xml"/></Relationships>
</file>

<file path=ppt/slides/_rels/slide15.xml.rels><?xml version="1.0" encoding="UTF-8" standalone="yes"?>
<Relationships xmlns="http://schemas.openxmlformats.org/package/2006/relationships"><Relationship Id="rId3" Type="http://schemas.openxmlformats.org/officeDocument/2006/relationships/hyperlink" Target="https://jerseycollegeforgirls.com/jcg/about-us/policies-and-procedures/student-acceptable-use-agreement-aua-for-use-of-technology-in-college" TargetMode="External"/><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hyperlink" Target="https://jerseycollegeforgirls.com/pages/jcg-life/counselling-service-information-students" TargetMode="External"/><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hyperlink" Target="https://jerseycollegeforgirls.com/pages/Keepingchildrensafe/attendance" TargetMode="External"/><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hyperlink" Target="https://jerseycollegeforgirls.com/jcg/about-us/keeping-children-safe/support-outside-of-school" TargetMode="External"/><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35.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hyperlink" Target="https://educationhub.blog.gov.uk/category/secondary-schools/" TargetMode="Externa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3" Type="http://schemas.openxmlformats.org/officeDocument/2006/relationships/hyperlink" Target="https://jerseycollegeforgirls.com/jcg/about-us/policies-and-procedures/supporting-student-behaviour-policy" TargetMode="External"/><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1.xml"/><Relationship Id="rId1" Type="http://schemas.openxmlformats.org/officeDocument/2006/relationships/slideLayout" Target="../slideLayouts/slideLayout19.xml"/><Relationship Id="rId4" Type="http://schemas.openxmlformats.org/officeDocument/2006/relationships/image" Target="../media/image43.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966290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1F21D9-C15D-4959-7A9D-AC6DB88513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E7EDB4-6E60-1CCB-BBF5-63C847F52FD3}"/>
              </a:ext>
            </a:extLst>
          </p:cNvPr>
          <p:cNvSpPr>
            <a:spLocks noGrp="1"/>
          </p:cNvSpPr>
          <p:nvPr>
            <p:ph type="title"/>
          </p:nvPr>
        </p:nvSpPr>
        <p:spPr/>
        <p:txBody>
          <a:bodyPr/>
          <a:lstStyle/>
          <a:p>
            <a:r>
              <a:rPr lang="en-US"/>
              <a:t>Welcome</a:t>
            </a:r>
          </a:p>
        </p:txBody>
      </p:sp>
      <p:sp>
        <p:nvSpPr>
          <p:cNvPr id="3" name="Content Placeholder 2">
            <a:extLst>
              <a:ext uri="{FF2B5EF4-FFF2-40B4-BE49-F238E27FC236}">
                <a16:creationId xmlns:a16="http://schemas.microsoft.com/office/drawing/2014/main" id="{9BB01302-7F39-2E7F-3423-F17E74170F86}"/>
              </a:ext>
            </a:extLst>
          </p:cNvPr>
          <p:cNvSpPr>
            <a:spLocks noGrp="1"/>
          </p:cNvSpPr>
          <p:nvPr>
            <p:ph idx="1"/>
          </p:nvPr>
        </p:nvSpPr>
        <p:spPr/>
        <p:txBody>
          <a:bodyPr vert="horz" lIns="0" tIns="0" rIns="0" bIns="0" rtlCol="0" anchor="t">
            <a:normAutofit fontScale="77500" lnSpcReduction="20000"/>
          </a:bodyPr>
          <a:lstStyle/>
          <a:p>
            <a:r>
              <a:rPr lang="en-US" b="1" dirty="0"/>
              <a:t>Year 7 Parents’ Information Evening</a:t>
            </a:r>
          </a:p>
          <a:p>
            <a:pPr marL="1270" lvl="2" indent="0">
              <a:buNone/>
            </a:pPr>
            <a:r>
              <a:rPr lang="en-US" dirty="0" err="1"/>
              <a:t>Mrs</a:t>
            </a:r>
            <a:r>
              <a:rPr lang="en-US" dirty="0"/>
              <a:t> Dowdall (Head of Lower School) – </a:t>
            </a:r>
            <a:r>
              <a:rPr lang="en-US" dirty="0">
                <a:hlinkClick r:id="rId3"/>
              </a:rPr>
              <a:t>b.dowdall@jcg.sch.je</a:t>
            </a:r>
          </a:p>
          <a:p>
            <a:pPr marL="1270" lvl="2" indent="0">
              <a:buClr>
                <a:srgbClr val="FF4745"/>
              </a:buClr>
              <a:buNone/>
            </a:pPr>
            <a:r>
              <a:rPr lang="en-US" dirty="0" err="1">
                <a:solidFill>
                  <a:srgbClr val="414141"/>
                </a:solidFill>
              </a:rPr>
              <a:t>Mr</a:t>
            </a:r>
            <a:r>
              <a:rPr lang="en-US" dirty="0">
                <a:solidFill>
                  <a:srgbClr val="414141"/>
                </a:solidFill>
              </a:rPr>
              <a:t> Aubin (Assistant to Head of Lower School) - </a:t>
            </a:r>
            <a:r>
              <a:rPr lang="en-US" dirty="0">
                <a:solidFill>
                  <a:srgbClr val="414141"/>
                </a:solidFill>
                <a:hlinkClick r:id="rId4"/>
              </a:rPr>
              <a:t>d.aubin@jcg.sch.je</a:t>
            </a:r>
            <a:endParaRPr lang="en-US" dirty="0">
              <a:solidFill>
                <a:srgbClr val="414141"/>
              </a:solidFill>
            </a:endParaRPr>
          </a:p>
          <a:p>
            <a:pPr marL="1270" lvl="2" indent="0">
              <a:buNone/>
            </a:pPr>
            <a:endParaRPr lang="en-US">
              <a:solidFill>
                <a:srgbClr val="414141"/>
              </a:solidFill>
            </a:endParaRPr>
          </a:p>
          <a:p>
            <a:pPr lvl="1"/>
            <a:r>
              <a:rPr lang="en-US" dirty="0"/>
              <a:t>Form Tutors</a:t>
            </a:r>
          </a:p>
          <a:p>
            <a:pPr lvl="1"/>
            <a:endParaRPr lang="en-US">
              <a:solidFill>
                <a:srgbClr val="FF4745"/>
              </a:solidFill>
            </a:endParaRPr>
          </a:p>
          <a:p>
            <a:r>
              <a:rPr lang="en-US" dirty="0"/>
              <a:t>7AB – </a:t>
            </a:r>
            <a:r>
              <a:rPr lang="en-US" dirty="0" err="1"/>
              <a:t>Mrs</a:t>
            </a:r>
            <a:r>
              <a:rPr lang="en-US" dirty="0"/>
              <a:t> Hadjam (</a:t>
            </a:r>
            <a:r>
              <a:rPr lang="en-US" dirty="0">
                <a:hlinkClick r:id="rId5"/>
              </a:rPr>
              <a:t>h.hadjam@jcg.sch.je</a:t>
            </a:r>
            <a:r>
              <a:rPr lang="en-US" dirty="0"/>
              <a:t>)</a:t>
            </a:r>
            <a:endParaRPr lang="en-US" dirty="0">
              <a:solidFill>
                <a:srgbClr val="414141"/>
              </a:solidFill>
              <a:latin typeface="Century Gothic"/>
              <a:ea typeface="Calibri" panose="020F0502020204030204" pitchFamily="34" charset="0"/>
              <a:cs typeface="Times New Roman" panose="02020603050405020304" pitchFamily="18" charset="0"/>
            </a:endParaRPr>
          </a:p>
          <a:p>
            <a:r>
              <a:rPr lang="en-US" dirty="0"/>
              <a:t>7CA – Miss </a:t>
            </a:r>
            <a:r>
              <a:rPr lang="en-US" dirty="0" err="1"/>
              <a:t>Bastiman</a:t>
            </a:r>
            <a:r>
              <a:rPr lang="en-US" dirty="0"/>
              <a:t> (</a:t>
            </a:r>
            <a:r>
              <a:rPr lang="en-US" dirty="0">
                <a:hlinkClick r:id="rId6"/>
              </a:rPr>
              <a:t>k.bastiman@jcg.sch.je</a:t>
            </a:r>
            <a:r>
              <a:rPr lang="en-US" dirty="0"/>
              <a:t>)</a:t>
            </a:r>
            <a:endParaRPr lang="en-US" dirty="0">
              <a:ea typeface="Calibri" panose="020F0502020204030204" pitchFamily="34" charset="0"/>
            </a:endParaRPr>
          </a:p>
          <a:p>
            <a:r>
              <a:rPr lang="en-US" dirty="0"/>
              <a:t>7CF –  Dr Le Masurier ( </a:t>
            </a:r>
            <a:r>
              <a:rPr lang="en-US" dirty="0">
                <a:hlinkClick r:id="rId7"/>
              </a:rPr>
              <a:t>p.lemasurier@jcg.sch.je</a:t>
            </a:r>
            <a:r>
              <a:rPr lang="en-US" dirty="0"/>
              <a:t>)</a:t>
            </a:r>
            <a:endParaRPr lang="en-US" dirty="0">
              <a:ea typeface="Calibri" panose="020F0502020204030204" pitchFamily="34" charset="0"/>
            </a:endParaRPr>
          </a:p>
          <a:p>
            <a:r>
              <a:rPr lang="en-US" dirty="0"/>
              <a:t>7GA – </a:t>
            </a:r>
            <a:r>
              <a:rPr lang="en-US" dirty="0" err="1"/>
              <a:t>Mr</a:t>
            </a:r>
            <a:r>
              <a:rPr lang="en-US" dirty="0"/>
              <a:t> Allan (</a:t>
            </a:r>
            <a:r>
              <a:rPr lang="en-US" dirty="0">
                <a:hlinkClick r:id="rId8"/>
              </a:rPr>
              <a:t>l.allan@jcg.sch.je</a:t>
            </a:r>
            <a:r>
              <a:rPr lang="en-US" dirty="0"/>
              <a:t>)</a:t>
            </a:r>
            <a:endParaRPr lang="en-US" sz="1800" dirty="0">
              <a:latin typeface="Arial" panose="020B0604020202020204" pitchFamily="34" charset="0"/>
              <a:ea typeface="Calibri" panose="020F0502020204030204" pitchFamily="34" charset="0"/>
              <a:cs typeface="Arial" panose="020B0604020202020204" pitchFamily="34" charset="0"/>
            </a:endParaRPr>
          </a:p>
          <a:p>
            <a:r>
              <a:rPr lang="en-US" dirty="0"/>
              <a:t>7IN – </a:t>
            </a:r>
            <a:r>
              <a:rPr lang="en-US" dirty="0" err="1"/>
              <a:t>Mrs</a:t>
            </a:r>
            <a:r>
              <a:rPr lang="en-US" dirty="0"/>
              <a:t> Coleman (</a:t>
            </a:r>
            <a:r>
              <a:rPr lang="en-US" dirty="0">
                <a:hlinkClick r:id="rId9"/>
              </a:rPr>
              <a:t>s.coleman@jcg.sch.je</a:t>
            </a:r>
            <a:r>
              <a:rPr lang="en-US" dirty="0"/>
              <a:t>)</a:t>
            </a:r>
            <a:endParaRPr lang="en-US" sz="1800" dirty="0">
              <a:latin typeface="Arial" panose="020B0604020202020204" pitchFamily="34" charset="0"/>
              <a:ea typeface="Calibri" panose="020F0502020204030204" pitchFamily="34" charset="0"/>
            </a:endParaRPr>
          </a:p>
          <a:p>
            <a:r>
              <a:rPr lang="en-US" dirty="0"/>
              <a:t>7NI – </a:t>
            </a:r>
            <a:r>
              <a:rPr lang="en-US" dirty="0" err="1"/>
              <a:t>Mrs</a:t>
            </a:r>
            <a:r>
              <a:rPr lang="en-US" dirty="0"/>
              <a:t> Morel-Orchard (</a:t>
            </a:r>
            <a:r>
              <a:rPr lang="en-US" dirty="0">
                <a:hlinkClick r:id="rId10"/>
              </a:rPr>
              <a:t>k.morel-orchard@jcg.sch.je</a:t>
            </a:r>
            <a:r>
              <a:rPr lang="en-US" dirty="0"/>
              <a:t>)</a:t>
            </a:r>
          </a:p>
          <a:p>
            <a:endParaRPr lang="en-US"/>
          </a:p>
          <a:p>
            <a:r>
              <a:rPr lang="en-US" dirty="0"/>
              <a:t>Meet the tutor evening: Wednesday 21st October </a:t>
            </a:r>
          </a:p>
          <a:p>
            <a:endParaRPr lang="en-US"/>
          </a:p>
        </p:txBody>
      </p:sp>
    </p:spTree>
    <p:extLst>
      <p:ext uri="{BB962C8B-B14F-4D97-AF65-F5344CB8AC3E}">
        <p14:creationId xmlns:p14="http://schemas.microsoft.com/office/powerpoint/2010/main" val="36363393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22B630-18C4-744B-9F87-BC3D879CE8BE}"/>
              </a:ext>
            </a:extLst>
          </p:cNvPr>
          <p:cNvSpPr>
            <a:spLocks noGrp="1"/>
          </p:cNvSpPr>
          <p:nvPr>
            <p:ph type="title"/>
          </p:nvPr>
        </p:nvSpPr>
        <p:spPr/>
        <p:txBody>
          <a:bodyPr/>
          <a:lstStyle/>
          <a:p>
            <a:r>
              <a:rPr lang="en-US"/>
              <a:t>Wider Guidance team</a:t>
            </a:r>
          </a:p>
        </p:txBody>
      </p:sp>
      <p:sp>
        <p:nvSpPr>
          <p:cNvPr id="3" name="Content Placeholder 2">
            <a:extLst>
              <a:ext uri="{FF2B5EF4-FFF2-40B4-BE49-F238E27FC236}">
                <a16:creationId xmlns:a16="http://schemas.microsoft.com/office/drawing/2014/main" id="{0C7BC83C-2EB3-0142-9099-D6DA4A2EB148}"/>
              </a:ext>
            </a:extLst>
          </p:cNvPr>
          <p:cNvSpPr>
            <a:spLocks noGrp="1"/>
          </p:cNvSpPr>
          <p:nvPr>
            <p:ph idx="1"/>
          </p:nvPr>
        </p:nvSpPr>
        <p:spPr>
          <a:xfrm>
            <a:off x="614136" y="1974916"/>
            <a:ext cx="7886700" cy="4003675"/>
          </a:xfrm>
        </p:spPr>
        <p:txBody>
          <a:bodyPr vert="horz" lIns="0" tIns="0" rIns="0" bIns="0" rtlCol="0" anchor="t">
            <a:normAutofit/>
          </a:bodyPr>
          <a:lstStyle/>
          <a:p>
            <a:r>
              <a:rPr lang="en-US" b="1"/>
              <a:t>Year 7 Parents’ Information Evening</a:t>
            </a:r>
          </a:p>
          <a:p>
            <a:pPr marL="1270" lvl="2" indent="0">
              <a:buNone/>
            </a:pPr>
            <a:r>
              <a:rPr lang="en-US" sz="1600" err="1"/>
              <a:t>Mrs</a:t>
            </a:r>
            <a:r>
              <a:rPr lang="en-US" sz="1600"/>
              <a:t> Dowdall (Head of Lower School) – </a:t>
            </a:r>
            <a:r>
              <a:rPr lang="en-US" sz="1600">
                <a:hlinkClick r:id="rId3"/>
              </a:rPr>
              <a:t>b.dowdall@jcg.sch.je</a:t>
            </a:r>
            <a:endParaRPr lang="en-US" sz="1600"/>
          </a:p>
          <a:p>
            <a:pPr marL="1270" lvl="2" indent="0">
              <a:buClr>
                <a:srgbClr val="FF4745"/>
              </a:buClr>
              <a:buNone/>
            </a:pPr>
            <a:r>
              <a:rPr lang="en-US" sz="1600" err="1">
                <a:solidFill>
                  <a:srgbClr val="414141"/>
                </a:solidFill>
              </a:rPr>
              <a:t>Mr</a:t>
            </a:r>
            <a:r>
              <a:rPr lang="en-US" sz="1600">
                <a:solidFill>
                  <a:srgbClr val="414141"/>
                </a:solidFill>
              </a:rPr>
              <a:t> Aubin (Assistant to Head of Lower School) - </a:t>
            </a:r>
            <a:r>
              <a:rPr lang="en-US" sz="1600">
                <a:solidFill>
                  <a:srgbClr val="414141"/>
                </a:solidFill>
                <a:hlinkClick r:id="rId4"/>
              </a:rPr>
              <a:t>d.aubin@jcg.sch.je</a:t>
            </a:r>
            <a:endParaRPr lang="en-US" sz="1600">
              <a:solidFill>
                <a:srgbClr val="414141"/>
              </a:solidFill>
            </a:endParaRPr>
          </a:p>
          <a:p>
            <a:pPr marL="1270" lvl="2" indent="0">
              <a:buNone/>
            </a:pPr>
            <a:endParaRPr lang="en-US" sz="1600">
              <a:solidFill>
                <a:srgbClr val="414141"/>
              </a:solidFill>
            </a:endParaRPr>
          </a:p>
          <a:p>
            <a:pPr lvl="1"/>
            <a:r>
              <a:rPr lang="en-US" sz="1600" b="0" err="1">
                <a:solidFill>
                  <a:schemeClr val="tx1"/>
                </a:solidFill>
              </a:rPr>
              <a:t>Mrs</a:t>
            </a:r>
            <a:r>
              <a:rPr lang="en-US" sz="1600" b="0">
                <a:solidFill>
                  <a:schemeClr val="tx1"/>
                </a:solidFill>
              </a:rPr>
              <a:t> Natalie Hopkins (Assistant Headteacher – Student Progress and Guidance)- </a:t>
            </a:r>
            <a:r>
              <a:rPr lang="en-US" sz="1600" b="0">
                <a:solidFill>
                  <a:srgbClr val="FF4745"/>
                </a:solidFill>
                <a:hlinkClick r:id="rId5"/>
              </a:rPr>
              <a:t>n.hopkins@jcg.sch.je</a:t>
            </a:r>
            <a:endParaRPr lang="en-US" sz="1600" b="0">
              <a:solidFill>
                <a:srgbClr val="FF4745"/>
              </a:solidFill>
            </a:endParaRPr>
          </a:p>
          <a:p>
            <a:pPr lvl="1"/>
            <a:r>
              <a:rPr lang="en-US" sz="1600" b="0">
                <a:solidFill>
                  <a:schemeClr val="tx1"/>
                </a:solidFill>
              </a:rPr>
              <a:t>Miss Caroline David (SENCO) - </a:t>
            </a:r>
            <a:r>
              <a:rPr lang="en-US" sz="1600" b="0">
                <a:solidFill>
                  <a:srgbClr val="FF4745"/>
                </a:solidFill>
                <a:hlinkClick r:id="rId6"/>
              </a:rPr>
              <a:t>c.david@jcg.sch.je</a:t>
            </a:r>
            <a:endParaRPr lang="en-US" sz="1600" b="0">
              <a:solidFill>
                <a:srgbClr val="FF4745"/>
              </a:solidFill>
            </a:endParaRPr>
          </a:p>
          <a:p>
            <a:pPr lvl="1"/>
            <a:r>
              <a:rPr lang="en-US" sz="1600" b="0">
                <a:solidFill>
                  <a:schemeClr val="tx1"/>
                </a:solidFill>
              </a:rPr>
              <a:t>Miss Alice Veitch (Designated Safeguarding Lead) - </a:t>
            </a:r>
            <a:r>
              <a:rPr lang="en-US" sz="1600" b="0">
                <a:solidFill>
                  <a:srgbClr val="FF0000"/>
                </a:solidFill>
                <a:hlinkClick r:id="rId7">
                  <a:extLst>
                    <a:ext uri="{A12FA001-AC4F-418D-AE19-62706E023703}">
                      <ahyp:hlinkClr xmlns:ahyp="http://schemas.microsoft.com/office/drawing/2018/hyperlinkcolor" val="tx"/>
                    </a:ext>
                  </a:extLst>
                </a:hlinkClick>
              </a:rPr>
              <a:t>a.veitch@jcg.sch.je</a:t>
            </a:r>
            <a:r>
              <a:rPr lang="en-US" sz="1600" b="0">
                <a:solidFill>
                  <a:srgbClr val="FF0000"/>
                </a:solidFill>
              </a:rPr>
              <a:t> </a:t>
            </a:r>
          </a:p>
          <a:p>
            <a:pPr lvl="1"/>
            <a:r>
              <a:rPr lang="en-US" sz="1600" b="0">
                <a:solidFill>
                  <a:schemeClr val="tx1"/>
                </a:solidFill>
              </a:rPr>
              <a:t>Miss Claudia De Sousa (Education Welfare Officer) (starting in October)</a:t>
            </a:r>
          </a:p>
          <a:p>
            <a:endParaRPr lang="en-US"/>
          </a:p>
        </p:txBody>
      </p:sp>
    </p:spTree>
    <p:extLst>
      <p:ext uri="{BB962C8B-B14F-4D97-AF65-F5344CB8AC3E}">
        <p14:creationId xmlns:p14="http://schemas.microsoft.com/office/powerpoint/2010/main" val="41678130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2BB9DC2-251C-7A46-BE9A-E319A2848CAA}"/>
              </a:ext>
            </a:extLst>
          </p:cNvPr>
          <p:cNvSpPr>
            <a:spLocks noGrp="1"/>
          </p:cNvSpPr>
          <p:nvPr>
            <p:ph type="title"/>
          </p:nvPr>
        </p:nvSpPr>
        <p:spPr>
          <a:xfrm>
            <a:off x="427241" y="2105786"/>
            <a:ext cx="8289518" cy="2646431"/>
          </a:xfrm>
        </p:spPr>
        <p:txBody>
          <a:bodyPr>
            <a:normAutofit fontScale="90000"/>
          </a:bodyPr>
          <a:lstStyle/>
          <a:p>
            <a:r>
              <a:rPr lang="en-US"/>
              <a:t>Simon Lewis</a:t>
            </a:r>
            <a:br>
              <a:rPr lang="en-US"/>
            </a:br>
            <a:r>
              <a:rPr lang="en-US"/>
              <a:t>Axel Staal</a:t>
            </a:r>
            <a:br>
              <a:rPr lang="en-US"/>
            </a:br>
            <a:r>
              <a:rPr lang="en-US"/>
              <a:t>Emily Le Hegarat </a:t>
            </a:r>
            <a:br>
              <a:rPr lang="en-US"/>
            </a:br>
            <a:r>
              <a:rPr lang="en-US"/>
              <a:t>Technology for Learning and Expectations with Devices </a:t>
            </a:r>
            <a:endParaRPr lang="en-US">
              <a:solidFill>
                <a:srgbClr val="FFBC47"/>
              </a:solidFill>
            </a:endParaRPr>
          </a:p>
        </p:txBody>
      </p:sp>
    </p:spTree>
    <p:extLst>
      <p:ext uri="{BB962C8B-B14F-4D97-AF65-F5344CB8AC3E}">
        <p14:creationId xmlns:p14="http://schemas.microsoft.com/office/powerpoint/2010/main" val="41271659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F425F9-9F79-C174-9FA2-4F027CD3DA91}"/>
              </a:ext>
            </a:extLst>
          </p:cNvPr>
          <p:cNvSpPr>
            <a:spLocks noGrp="1"/>
          </p:cNvSpPr>
          <p:nvPr>
            <p:ph type="title"/>
          </p:nvPr>
        </p:nvSpPr>
        <p:spPr/>
        <p:txBody>
          <a:bodyPr/>
          <a:lstStyle/>
          <a:p>
            <a:pPr algn="ctr"/>
            <a:r>
              <a:rPr lang="en-GB" sz="3600">
                <a:latin typeface="Mont"/>
              </a:rPr>
              <a:t>Digital Health, Resilience &amp; Skills Curriculum</a:t>
            </a:r>
            <a:endParaRPr lang="en-US" sz="3600"/>
          </a:p>
        </p:txBody>
      </p:sp>
      <p:sp>
        <p:nvSpPr>
          <p:cNvPr id="3" name="Content Placeholder 2">
            <a:extLst>
              <a:ext uri="{FF2B5EF4-FFF2-40B4-BE49-F238E27FC236}">
                <a16:creationId xmlns:a16="http://schemas.microsoft.com/office/drawing/2014/main" id="{D6CC5CDD-868C-75B9-CE51-BF05F8B35AE6}"/>
              </a:ext>
            </a:extLst>
          </p:cNvPr>
          <p:cNvSpPr>
            <a:spLocks noGrp="1"/>
          </p:cNvSpPr>
          <p:nvPr>
            <p:ph idx="1"/>
          </p:nvPr>
        </p:nvSpPr>
        <p:spPr/>
        <p:txBody>
          <a:bodyPr vert="horz" lIns="0" tIns="0" rIns="0" bIns="0" rtlCol="0" anchor="t">
            <a:normAutofit/>
          </a:bodyPr>
          <a:lstStyle/>
          <a:p>
            <a:r>
              <a:rPr lang="en-GB" b="1" cap="all">
                <a:solidFill>
                  <a:srgbClr val="FF0000"/>
                </a:solidFill>
                <a:latin typeface="Mont"/>
              </a:rPr>
              <a:t>Aims</a:t>
            </a:r>
            <a:endParaRPr lang="en-US">
              <a:solidFill>
                <a:srgbClr val="FF0000"/>
              </a:solidFill>
            </a:endParaRPr>
          </a:p>
          <a:p>
            <a:pPr marL="285750" indent="-285750">
              <a:buFont typeface="Arial"/>
              <a:buChar char="•"/>
            </a:pPr>
            <a:r>
              <a:rPr lang="en-GB">
                <a:latin typeface="Mont"/>
              </a:rPr>
              <a:t>Foster healthy digital habits and resilience to navigate online challenges while safeguarding mental health.</a:t>
            </a:r>
            <a:endParaRPr lang="en-GB"/>
          </a:p>
          <a:p>
            <a:pPr marL="285750" indent="-285750">
              <a:buFont typeface="Arial"/>
              <a:buChar char="•"/>
            </a:pPr>
            <a:r>
              <a:rPr lang="en-GB">
                <a:latin typeface="Mont"/>
              </a:rPr>
              <a:t>Empower students to develop the resilience needed to overcome setbacks in the digital world. </a:t>
            </a:r>
            <a:endParaRPr lang="en-GB"/>
          </a:p>
          <a:p>
            <a:pPr marL="285750" indent="-285750">
              <a:buFont typeface="Arial"/>
              <a:buChar char="•"/>
            </a:pPr>
            <a:r>
              <a:rPr lang="en-GB">
                <a:latin typeface="Mont"/>
              </a:rPr>
              <a:t>Equip students with essential digital skills for academic success, future careers, and responsible online engagement.</a:t>
            </a:r>
            <a:endParaRPr lang="en-GB"/>
          </a:p>
          <a:p>
            <a:endParaRPr lang="en-GB"/>
          </a:p>
        </p:txBody>
      </p:sp>
      <p:pic>
        <p:nvPicPr>
          <p:cNvPr id="4" name="Picture 3">
            <a:extLst>
              <a:ext uri="{FF2B5EF4-FFF2-40B4-BE49-F238E27FC236}">
                <a16:creationId xmlns:a16="http://schemas.microsoft.com/office/drawing/2014/main" id="{45A51C35-EDED-0DDC-CDA3-B6A373D794D1}"/>
              </a:ext>
            </a:extLst>
          </p:cNvPr>
          <p:cNvPicPr>
            <a:picLocks noChangeAspect="1"/>
          </p:cNvPicPr>
          <p:nvPr/>
        </p:nvPicPr>
        <p:blipFill>
          <a:blip r:embed="rId3"/>
          <a:stretch>
            <a:fillRect/>
          </a:stretch>
        </p:blipFill>
        <p:spPr>
          <a:xfrm>
            <a:off x="7193948" y="4724654"/>
            <a:ext cx="1540758" cy="1479483"/>
          </a:xfrm>
          <a:prstGeom prst="rect">
            <a:avLst/>
          </a:prstGeom>
        </p:spPr>
      </p:pic>
      <p:pic>
        <p:nvPicPr>
          <p:cNvPr id="5" name="Picture 4">
            <a:extLst>
              <a:ext uri="{FF2B5EF4-FFF2-40B4-BE49-F238E27FC236}">
                <a16:creationId xmlns:a16="http://schemas.microsoft.com/office/drawing/2014/main" id="{B94B8965-794E-C789-A110-78EBE37AFACF}"/>
              </a:ext>
            </a:extLst>
          </p:cNvPr>
          <p:cNvPicPr>
            <a:picLocks noChangeAspect="1"/>
          </p:cNvPicPr>
          <p:nvPr/>
        </p:nvPicPr>
        <p:blipFill>
          <a:blip r:embed="rId4"/>
          <a:stretch>
            <a:fillRect/>
          </a:stretch>
        </p:blipFill>
        <p:spPr>
          <a:xfrm>
            <a:off x="3172283" y="4351956"/>
            <a:ext cx="2371573" cy="2371573"/>
          </a:xfrm>
          <a:prstGeom prst="rect">
            <a:avLst/>
          </a:prstGeom>
        </p:spPr>
      </p:pic>
    </p:spTree>
    <p:extLst>
      <p:ext uri="{BB962C8B-B14F-4D97-AF65-F5344CB8AC3E}">
        <p14:creationId xmlns:p14="http://schemas.microsoft.com/office/powerpoint/2010/main" val="8903069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0DFC43-D02B-495C-B2F8-E8B61FEE27C4}"/>
              </a:ext>
            </a:extLst>
          </p:cNvPr>
          <p:cNvSpPr>
            <a:spLocks noGrp="1"/>
          </p:cNvSpPr>
          <p:nvPr>
            <p:ph type="title"/>
          </p:nvPr>
        </p:nvSpPr>
        <p:spPr>
          <a:xfrm>
            <a:off x="359546" y="1386827"/>
            <a:ext cx="2954766" cy="2636533"/>
          </a:xfrm>
        </p:spPr>
        <p:txBody>
          <a:bodyPr>
            <a:normAutofit/>
          </a:bodyPr>
          <a:lstStyle/>
          <a:p>
            <a:pPr algn="ctr"/>
            <a:r>
              <a:rPr lang="en-GB" sz="5400"/>
              <a:t>Digital Literacy  Lessons</a:t>
            </a:r>
            <a:endParaRPr lang="en-US"/>
          </a:p>
        </p:txBody>
      </p:sp>
      <p:graphicFrame>
        <p:nvGraphicFramePr>
          <p:cNvPr id="5" name="Content Placeholder 2">
            <a:extLst>
              <a:ext uri="{FF2B5EF4-FFF2-40B4-BE49-F238E27FC236}">
                <a16:creationId xmlns:a16="http://schemas.microsoft.com/office/drawing/2014/main" id="{B7DE9034-1FB9-5108-3389-FED49EAF4F43}"/>
              </a:ext>
            </a:extLst>
          </p:cNvPr>
          <p:cNvGraphicFramePr>
            <a:graphicFrameLocks noGrp="1"/>
          </p:cNvGraphicFramePr>
          <p:nvPr>
            <p:ph idx="1"/>
            <p:extLst>
              <p:ext uri="{D42A27DB-BD31-4B8C-83A1-F6EECF244321}">
                <p14:modId xmlns:p14="http://schemas.microsoft.com/office/powerpoint/2010/main" val="2840381807"/>
              </p:ext>
            </p:extLst>
          </p:nvPr>
        </p:nvGraphicFramePr>
        <p:xfrm>
          <a:off x="3831403" y="731520"/>
          <a:ext cx="4683949" cy="51208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825320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B7A43-4C85-B4B6-C1A4-14632F255092}"/>
              </a:ext>
            </a:extLst>
          </p:cNvPr>
          <p:cNvSpPr>
            <a:spLocks noGrp="1"/>
          </p:cNvSpPr>
          <p:nvPr>
            <p:ph type="title"/>
          </p:nvPr>
        </p:nvSpPr>
        <p:spPr/>
        <p:txBody>
          <a:bodyPr/>
          <a:lstStyle/>
          <a:p>
            <a:r>
              <a:rPr lang="en-GB"/>
              <a:t>Digital Literacy – more detail</a:t>
            </a:r>
          </a:p>
        </p:txBody>
      </p:sp>
      <p:sp>
        <p:nvSpPr>
          <p:cNvPr id="3" name="Content Placeholder 2">
            <a:extLst>
              <a:ext uri="{FF2B5EF4-FFF2-40B4-BE49-F238E27FC236}">
                <a16:creationId xmlns:a16="http://schemas.microsoft.com/office/drawing/2014/main" id="{BE027680-C666-F384-D6DE-961719EB603F}"/>
              </a:ext>
            </a:extLst>
          </p:cNvPr>
          <p:cNvSpPr>
            <a:spLocks noGrp="1"/>
          </p:cNvSpPr>
          <p:nvPr>
            <p:ph idx="1"/>
          </p:nvPr>
        </p:nvSpPr>
        <p:spPr/>
        <p:txBody>
          <a:bodyPr vert="horz" lIns="0" tIns="0" rIns="0" bIns="0" rtlCol="0" anchor="t">
            <a:noAutofit/>
          </a:bodyPr>
          <a:lstStyle/>
          <a:p>
            <a:pPr marL="285750" indent="-285750">
              <a:buFont typeface="Arial"/>
              <a:buChar char="•"/>
            </a:pPr>
            <a:r>
              <a:rPr lang="en-GB" sz="2400">
                <a:ea typeface="+mn-lt"/>
                <a:cs typeface="+mn-lt"/>
              </a:rPr>
              <a:t>Tools: Outlook, OneNote, Teams, Excel, </a:t>
            </a:r>
            <a:r>
              <a:rPr lang="en-GB" sz="2400" err="1">
                <a:ea typeface="+mn-lt"/>
                <a:cs typeface="+mn-lt"/>
              </a:rPr>
              <a:t>Powerpoint</a:t>
            </a:r>
            <a:endParaRPr lang="en-US" sz="2400" err="1"/>
          </a:p>
          <a:p>
            <a:pPr marL="285750" indent="-285750">
              <a:buFont typeface="Arial"/>
              <a:buChar char="•"/>
            </a:pPr>
            <a:r>
              <a:rPr lang="en-GB" sz="2400">
                <a:ea typeface="+mn-lt"/>
                <a:cs typeface="+mn-lt"/>
              </a:rPr>
              <a:t>Your identity online: exploring the impact of social media and the attention economy; whose data is it?</a:t>
            </a:r>
          </a:p>
          <a:p>
            <a:pPr marL="285750" indent="-285750">
              <a:buFont typeface="Arial"/>
              <a:buChar char="•"/>
            </a:pPr>
            <a:r>
              <a:rPr lang="en-GB" sz="2400">
                <a:ea typeface="+mn-lt"/>
                <a:cs typeface="+mn-lt"/>
              </a:rPr>
              <a:t>Healthy use of technology, sleep, eye care, balance.</a:t>
            </a:r>
          </a:p>
          <a:p>
            <a:pPr marL="285750" indent="-285750">
              <a:buFont typeface="Arial"/>
              <a:buChar char="•"/>
            </a:pPr>
            <a:r>
              <a:rPr lang="en-GB" sz="2400">
                <a:ea typeface="+mn-lt"/>
                <a:cs typeface="+mn-lt"/>
              </a:rPr>
              <a:t>Creativity: Canva, Stop Motion</a:t>
            </a:r>
          </a:p>
          <a:p>
            <a:pPr marL="285750" indent="-285750">
              <a:buFont typeface="Arial"/>
              <a:buChar char="•"/>
            </a:pPr>
            <a:r>
              <a:rPr lang="en-GB" sz="2400"/>
              <a:t>Fact or fiction: what information can we trust</a:t>
            </a:r>
          </a:p>
          <a:p>
            <a:pPr marL="285750" indent="-285750">
              <a:buFont typeface="Arial"/>
              <a:buChar char="•"/>
            </a:pPr>
            <a:r>
              <a:rPr lang="en-GB" sz="2400">
                <a:ea typeface="+mn-lt"/>
                <a:cs typeface="+mn-lt"/>
              </a:rPr>
              <a:t>Developing effective revision techniques, responding to feedback</a:t>
            </a:r>
            <a:endParaRPr lang="en-GB" sz="2400"/>
          </a:p>
          <a:p>
            <a:endParaRPr lang="en-GB" sz="2400"/>
          </a:p>
          <a:p>
            <a:r>
              <a:rPr lang="en-GB" sz="2400">
                <a:ea typeface="+mn-lt"/>
                <a:cs typeface="+mn-lt"/>
              </a:rPr>
              <a:t> </a:t>
            </a:r>
            <a:br>
              <a:rPr lang="en-GB" sz="2400">
                <a:latin typeface="Aptos"/>
              </a:rPr>
            </a:br>
            <a:r>
              <a:rPr lang="en-GB" sz="2400">
                <a:latin typeface="Aptos"/>
              </a:rPr>
              <a:t> </a:t>
            </a:r>
          </a:p>
          <a:p>
            <a:endParaRPr lang="en-GB" sz="1000">
              <a:latin typeface="Aptos"/>
            </a:endParaRPr>
          </a:p>
          <a:p>
            <a:endParaRPr lang="en-GB" sz="2400"/>
          </a:p>
        </p:txBody>
      </p:sp>
    </p:spTree>
    <p:extLst>
      <p:ext uri="{BB962C8B-B14F-4D97-AF65-F5344CB8AC3E}">
        <p14:creationId xmlns:p14="http://schemas.microsoft.com/office/powerpoint/2010/main" val="31101556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D00C02-7268-7098-1C01-65C6AABBCB24}"/>
              </a:ext>
            </a:extLst>
          </p:cNvPr>
          <p:cNvSpPr>
            <a:spLocks noGrp="1"/>
          </p:cNvSpPr>
          <p:nvPr>
            <p:ph type="title"/>
          </p:nvPr>
        </p:nvSpPr>
        <p:spPr/>
        <p:txBody>
          <a:bodyPr/>
          <a:lstStyle/>
          <a:p>
            <a:pPr algn="ctr"/>
            <a:r>
              <a:rPr lang="en-GB"/>
              <a:t>Digital Literacy Rotation</a:t>
            </a:r>
            <a:endParaRPr lang="en-US"/>
          </a:p>
        </p:txBody>
      </p:sp>
      <p:graphicFrame>
        <p:nvGraphicFramePr>
          <p:cNvPr id="5" name="Content Placeholder 4">
            <a:extLst>
              <a:ext uri="{FF2B5EF4-FFF2-40B4-BE49-F238E27FC236}">
                <a16:creationId xmlns:a16="http://schemas.microsoft.com/office/drawing/2014/main" id="{43AC350B-4BF2-5BC3-8C1B-9E8833D0765E}"/>
              </a:ext>
            </a:extLst>
          </p:cNvPr>
          <p:cNvGraphicFramePr>
            <a:graphicFrameLocks noGrp="1"/>
          </p:cNvGraphicFramePr>
          <p:nvPr>
            <p:ph idx="1"/>
            <p:extLst>
              <p:ext uri="{D42A27DB-BD31-4B8C-83A1-F6EECF244321}">
                <p14:modId xmlns:p14="http://schemas.microsoft.com/office/powerpoint/2010/main" val="127415658"/>
              </p:ext>
            </p:extLst>
          </p:nvPr>
        </p:nvGraphicFramePr>
        <p:xfrm>
          <a:off x="628650" y="1974850"/>
          <a:ext cx="7903201" cy="3169920"/>
        </p:xfrm>
        <a:graphic>
          <a:graphicData uri="http://schemas.openxmlformats.org/drawingml/2006/table">
            <a:tbl>
              <a:tblPr bandRow="1">
                <a:tableStyleId>{5C22544A-7EE6-4342-B048-85BDC9FD1C3A}</a:tableStyleId>
              </a:tblPr>
              <a:tblGrid>
                <a:gridCol w="1654043">
                  <a:extLst>
                    <a:ext uri="{9D8B030D-6E8A-4147-A177-3AD203B41FA5}">
                      <a16:colId xmlns:a16="http://schemas.microsoft.com/office/drawing/2014/main" val="2301231543"/>
                    </a:ext>
                  </a:extLst>
                </a:gridCol>
                <a:gridCol w="2152487">
                  <a:extLst>
                    <a:ext uri="{9D8B030D-6E8A-4147-A177-3AD203B41FA5}">
                      <a16:colId xmlns:a16="http://schemas.microsoft.com/office/drawing/2014/main" val="4065845330"/>
                    </a:ext>
                  </a:extLst>
                </a:gridCol>
                <a:gridCol w="2152487">
                  <a:extLst>
                    <a:ext uri="{9D8B030D-6E8A-4147-A177-3AD203B41FA5}">
                      <a16:colId xmlns:a16="http://schemas.microsoft.com/office/drawing/2014/main" val="4250544641"/>
                    </a:ext>
                  </a:extLst>
                </a:gridCol>
                <a:gridCol w="1944184">
                  <a:extLst>
                    <a:ext uri="{9D8B030D-6E8A-4147-A177-3AD203B41FA5}">
                      <a16:colId xmlns:a16="http://schemas.microsoft.com/office/drawing/2014/main" val="3823792948"/>
                    </a:ext>
                  </a:extLst>
                </a:gridCol>
              </a:tblGrid>
              <a:tr h="489280">
                <a:tc>
                  <a:txBody>
                    <a:bodyPr/>
                    <a:lstStyle/>
                    <a:p>
                      <a:pPr marL="0" marR="0" rtl="0" fontAlgn="t">
                        <a:buNone/>
                      </a:pPr>
                      <a:endParaRPr lang="en-GB" sz="2400">
                        <a:solidFill>
                          <a:srgbClr val="000000"/>
                        </a:solidFill>
                        <a:effectLst/>
                        <a:latin typeface="Aptos Narrow"/>
                      </a:endParaRPr>
                    </a:p>
                  </a:txBody>
                  <a:tcPr marL="50800" marR="50800" marT="50800" marB="50800">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tc>
                  <a:txBody>
                    <a:bodyPr/>
                    <a:lstStyle/>
                    <a:p>
                      <a:pPr marL="0" marR="0" rtl="0" fontAlgn="t">
                        <a:buNone/>
                      </a:pPr>
                      <a:r>
                        <a:rPr lang="en-GB" sz="2400" b="1">
                          <a:solidFill>
                            <a:srgbClr val="000000"/>
                          </a:solidFill>
                          <a:effectLst/>
                          <a:latin typeface="Aptos Narrow"/>
                        </a:rPr>
                        <a:t>Autumn</a:t>
                      </a:r>
                    </a:p>
                  </a:txBody>
                  <a:tcPr marL="50800" marR="50800" marT="50800" marB="50800">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tc>
                  <a:txBody>
                    <a:bodyPr/>
                    <a:lstStyle/>
                    <a:p>
                      <a:pPr marL="0" marR="0" rtl="0" fontAlgn="t">
                        <a:buNone/>
                      </a:pPr>
                      <a:r>
                        <a:rPr lang="en-GB" sz="2400" b="1">
                          <a:solidFill>
                            <a:srgbClr val="000000"/>
                          </a:solidFill>
                          <a:effectLst/>
                          <a:latin typeface="Aptos Narrow"/>
                        </a:rPr>
                        <a:t>Spring</a:t>
                      </a:r>
                    </a:p>
                    <a:p>
                      <a:pPr marL="0" marR="0" rtl="0" fontAlgn="t">
                        <a:buNone/>
                      </a:pPr>
                      <a:endParaRPr lang="en-GB" sz="2400" b="1">
                        <a:solidFill>
                          <a:srgbClr val="000000"/>
                        </a:solidFill>
                        <a:effectLst/>
                        <a:latin typeface="Aptos Narrow"/>
                      </a:endParaRPr>
                    </a:p>
                  </a:txBody>
                  <a:tcPr marL="50800" marR="50800" marT="50800" marB="50800">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tc>
                  <a:txBody>
                    <a:bodyPr/>
                    <a:lstStyle/>
                    <a:p>
                      <a:pPr marL="0" marR="0" rtl="0" fontAlgn="t">
                        <a:buNone/>
                      </a:pPr>
                      <a:r>
                        <a:rPr lang="en-GB" sz="2400" b="1">
                          <a:solidFill>
                            <a:srgbClr val="000000"/>
                          </a:solidFill>
                          <a:effectLst/>
                          <a:latin typeface="Aptos Narrow"/>
                        </a:rPr>
                        <a:t>Summer</a:t>
                      </a:r>
                    </a:p>
                    <a:p>
                      <a:pPr marL="0" marR="0" rtl="0" fontAlgn="t">
                        <a:buNone/>
                      </a:pPr>
                      <a:endParaRPr lang="en-GB" sz="2400" b="1">
                        <a:solidFill>
                          <a:srgbClr val="000000"/>
                        </a:solidFill>
                        <a:effectLst/>
                        <a:latin typeface="Aptos Narrow"/>
                      </a:endParaRPr>
                    </a:p>
                  </a:txBody>
                  <a:tcPr marL="50800" marR="50800" marT="50800" marB="50800">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extLst>
                  <a:ext uri="{0D108BD9-81ED-4DB2-BD59-A6C34878D82A}">
                    <a16:rowId xmlns:a16="http://schemas.microsoft.com/office/drawing/2014/main" val="859333055"/>
                  </a:ext>
                </a:extLst>
              </a:tr>
              <a:tr h="301096">
                <a:tc>
                  <a:txBody>
                    <a:bodyPr/>
                    <a:lstStyle/>
                    <a:p>
                      <a:pPr marL="0" marR="0" rtl="0" fontAlgn="t">
                        <a:buNone/>
                      </a:pPr>
                      <a:r>
                        <a:rPr lang="en-GB" sz="2400" b="1">
                          <a:solidFill>
                            <a:srgbClr val="000000"/>
                          </a:solidFill>
                          <a:effectLst/>
                          <a:latin typeface="Aptos Narrow"/>
                        </a:rPr>
                        <a:t>7A1</a:t>
                      </a:r>
                    </a:p>
                  </a:txBody>
                  <a:tcPr marL="50800" marR="50800" marT="50800" marB="50800">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tc>
                  <a:txBody>
                    <a:bodyPr/>
                    <a:lstStyle/>
                    <a:p>
                      <a:pPr marL="0" marR="0" rtl="0" fontAlgn="t">
                        <a:buNone/>
                      </a:pPr>
                      <a:r>
                        <a:rPr lang="en-GB" sz="2400">
                          <a:solidFill>
                            <a:srgbClr val="000000"/>
                          </a:solidFill>
                          <a:effectLst/>
                          <a:latin typeface="Aptos Narrow"/>
                        </a:rPr>
                        <a:t>CS </a:t>
                      </a:r>
                    </a:p>
                  </a:txBody>
                  <a:tcPr marL="50800" marR="50800" marT="50800" marB="50800">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tc>
                  <a:txBody>
                    <a:bodyPr/>
                    <a:lstStyle/>
                    <a:p>
                      <a:pPr marL="0" marR="0" rtl="0" fontAlgn="t">
                        <a:buNone/>
                      </a:pPr>
                      <a:r>
                        <a:rPr lang="en-GB" sz="2400">
                          <a:solidFill>
                            <a:srgbClr val="000000"/>
                          </a:solidFill>
                          <a:effectLst/>
                          <a:latin typeface="Aptos Narrow"/>
                        </a:rPr>
                        <a:t>DT </a:t>
                      </a:r>
                    </a:p>
                  </a:txBody>
                  <a:tcPr marL="50800" marR="50800" marT="50800" marB="50800">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tc>
                  <a:txBody>
                    <a:bodyPr/>
                    <a:lstStyle/>
                    <a:p>
                      <a:pPr marL="0" marR="0" rtl="0" fontAlgn="t">
                        <a:buNone/>
                      </a:pPr>
                      <a:r>
                        <a:rPr lang="en-GB" sz="2400">
                          <a:solidFill>
                            <a:srgbClr val="000000"/>
                          </a:solidFill>
                          <a:effectLst/>
                          <a:latin typeface="Aptos Narrow"/>
                        </a:rPr>
                        <a:t>DL</a:t>
                      </a:r>
                    </a:p>
                  </a:txBody>
                  <a:tcPr marL="50800" marR="50800" marT="50800" marB="50800">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extLst>
                  <a:ext uri="{0D108BD9-81ED-4DB2-BD59-A6C34878D82A}">
                    <a16:rowId xmlns:a16="http://schemas.microsoft.com/office/drawing/2014/main" val="2581921133"/>
                  </a:ext>
                </a:extLst>
              </a:tr>
              <a:tr h="301096">
                <a:tc>
                  <a:txBody>
                    <a:bodyPr/>
                    <a:lstStyle/>
                    <a:p>
                      <a:pPr marL="0" marR="0" rtl="0" fontAlgn="t">
                        <a:buNone/>
                      </a:pPr>
                      <a:r>
                        <a:rPr lang="en-GB" sz="2400" b="1">
                          <a:solidFill>
                            <a:srgbClr val="000000"/>
                          </a:solidFill>
                          <a:effectLst/>
                          <a:latin typeface="Aptos Narrow"/>
                        </a:rPr>
                        <a:t>7A2</a:t>
                      </a:r>
                    </a:p>
                  </a:txBody>
                  <a:tcPr marL="50800" marR="50800" marT="50800" marB="50800">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tc>
                  <a:txBody>
                    <a:bodyPr/>
                    <a:lstStyle/>
                    <a:p>
                      <a:pPr marL="0" marR="0" rtl="0" fontAlgn="t">
                        <a:buNone/>
                      </a:pPr>
                      <a:r>
                        <a:rPr lang="en-GB" sz="2400">
                          <a:solidFill>
                            <a:srgbClr val="000000"/>
                          </a:solidFill>
                          <a:effectLst/>
                          <a:latin typeface="Aptos Narrow"/>
                        </a:rPr>
                        <a:t>DL </a:t>
                      </a:r>
                    </a:p>
                  </a:txBody>
                  <a:tcPr marL="50800" marR="50800" marT="50800" marB="50800">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tc>
                  <a:txBody>
                    <a:bodyPr/>
                    <a:lstStyle/>
                    <a:p>
                      <a:pPr marL="0" marR="0" rtl="0" fontAlgn="t">
                        <a:buNone/>
                      </a:pPr>
                      <a:r>
                        <a:rPr lang="en-GB" sz="2400">
                          <a:solidFill>
                            <a:srgbClr val="000000"/>
                          </a:solidFill>
                          <a:effectLst/>
                          <a:latin typeface="Aptos Narrow"/>
                        </a:rPr>
                        <a:t>CS </a:t>
                      </a:r>
                    </a:p>
                  </a:txBody>
                  <a:tcPr marL="50800" marR="50800" marT="50800" marB="50800">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tc>
                  <a:txBody>
                    <a:bodyPr/>
                    <a:lstStyle/>
                    <a:p>
                      <a:pPr marL="0" marR="0" rtl="0" fontAlgn="t">
                        <a:buNone/>
                      </a:pPr>
                      <a:r>
                        <a:rPr lang="en-GB" sz="2400">
                          <a:solidFill>
                            <a:srgbClr val="000000"/>
                          </a:solidFill>
                          <a:effectLst/>
                          <a:latin typeface="Aptos Narrow"/>
                        </a:rPr>
                        <a:t>DT</a:t>
                      </a:r>
                    </a:p>
                  </a:txBody>
                  <a:tcPr marL="50800" marR="50800" marT="50800" marB="50800">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extLst>
                  <a:ext uri="{0D108BD9-81ED-4DB2-BD59-A6C34878D82A}">
                    <a16:rowId xmlns:a16="http://schemas.microsoft.com/office/drawing/2014/main" val="4290059978"/>
                  </a:ext>
                </a:extLst>
              </a:tr>
              <a:tr h="301096">
                <a:tc>
                  <a:txBody>
                    <a:bodyPr/>
                    <a:lstStyle/>
                    <a:p>
                      <a:pPr marL="0" marR="0" rtl="0" fontAlgn="t">
                        <a:buNone/>
                      </a:pPr>
                      <a:r>
                        <a:rPr lang="en-GB" sz="2400" b="1">
                          <a:solidFill>
                            <a:srgbClr val="000000"/>
                          </a:solidFill>
                          <a:effectLst/>
                          <a:latin typeface="Aptos Narrow"/>
                        </a:rPr>
                        <a:t>7A3</a:t>
                      </a:r>
                    </a:p>
                  </a:txBody>
                  <a:tcPr marL="50800" marR="50800" marT="50800" marB="50800">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tc>
                  <a:txBody>
                    <a:bodyPr/>
                    <a:lstStyle/>
                    <a:p>
                      <a:pPr marL="0" marR="0" rtl="0" fontAlgn="t">
                        <a:buNone/>
                      </a:pPr>
                      <a:r>
                        <a:rPr lang="en-GB" sz="2400">
                          <a:solidFill>
                            <a:srgbClr val="000000"/>
                          </a:solidFill>
                          <a:effectLst/>
                          <a:latin typeface="Aptos Narrow"/>
                        </a:rPr>
                        <a:t>DT</a:t>
                      </a:r>
                    </a:p>
                  </a:txBody>
                  <a:tcPr marL="50800" marR="50800" marT="50800" marB="50800">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tc>
                  <a:txBody>
                    <a:bodyPr/>
                    <a:lstStyle/>
                    <a:p>
                      <a:pPr marL="0" marR="0" rtl="0" fontAlgn="t">
                        <a:buNone/>
                      </a:pPr>
                      <a:r>
                        <a:rPr lang="en-GB" sz="2400">
                          <a:solidFill>
                            <a:srgbClr val="000000"/>
                          </a:solidFill>
                          <a:effectLst/>
                          <a:latin typeface="Aptos Narrow"/>
                        </a:rPr>
                        <a:t>DL</a:t>
                      </a:r>
                    </a:p>
                  </a:txBody>
                  <a:tcPr marL="50800" marR="50800" marT="50800" marB="50800">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tc>
                  <a:txBody>
                    <a:bodyPr/>
                    <a:lstStyle/>
                    <a:p>
                      <a:pPr marL="0" marR="0" rtl="0" fontAlgn="t">
                        <a:buNone/>
                      </a:pPr>
                      <a:r>
                        <a:rPr lang="en-GB" sz="2400">
                          <a:solidFill>
                            <a:srgbClr val="000000"/>
                          </a:solidFill>
                          <a:effectLst/>
                          <a:latin typeface="Aptos Narrow"/>
                        </a:rPr>
                        <a:t>CS </a:t>
                      </a:r>
                    </a:p>
                  </a:txBody>
                  <a:tcPr marL="50800" marR="50800" marT="50800" marB="50800">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extLst>
                  <a:ext uri="{0D108BD9-81ED-4DB2-BD59-A6C34878D82A}">
                    <a16:rowId xmlns:a16="http://schemas.microsoft.com/office/drawing/2014/main" val="629977621"/>
                  </a:ext>
                </a:extLst>
              </a:tr>
              <a:tr h="301096">
                <a:tc>
                  <a:txBody>
                    <a:bodyPr/>
                    <a:lstStyle/>
                    <a:p>
                      <a:pPr marL="0" marR="0" rtl="0" fontAlgn="t">
                        <a:buNone/>
                      </a:pPr>
                      <a:r>
                        <a:rPr lang="en-GB" sz="2400" b="1">
                          <a:solidFill>
                            <a:srgbClr val="000000"/>
                          </a:solidFill>
                          <a:effectLst/>
                          <a:latin typeface="Aptos Narrow"/>
                        </a:rPr>
                        <a:t>7B1</a:t>
                      </a:r>
                    </a:p>
                  </a:txBody>
                  <a:tcPr marL="50800" marR="50800" marT="50800" marB="50800">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tc>
                  <a:txBody>
                    <a:bodyPr/>
                    <a:lstStyle/>
                    <a:p>
                      <a:pPr marL="0" marR="0" rtl="0" fontAlgn="t">
                        <a:buNone/>
                      </a:pPr>
                      <a:r>
                        <a:rPr lang="en-GB" sz="2400">
                          <a:solidFill>
                            <a:srgbClr val="000000"/>
                          </a:solidFill>
                          <a:effectLst/>
                          <a:latin typeface="Aptos Narrow"/>
                        </a:rPr>
                        <a:t>DL</a:t>
                      </a:r>
                    </a:p>
                  </a:txBody>
                  <a:tcPr marL="50800" marR="50800" marT="50800" marB="50800">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tc>
                  <a:txBody>
                    <a:bodyPr/>
                    <a:lstStyle/>
                    <a:p>
                      <a:pPr marL="0" marR="0" rtl="0" fontAlgn="t">
                        <a:buNone/>
                      </a:pPr>
                      <a:r>
                        <a:rPr lang="en-GB" sz="2400">
                          <a:solidFill>
                            <a:srgbClr val="000000"/>
                          </a:solidFill>
                          <a:effectLst/>
                          <a:latin typeface="Aptos Narrow"/>
                        </a:rPr>
                        <a:t>CS</a:t>
                      </a:r>
                    </a:p>
                  </a:txBody>
                  <a:tcPr marL="50800" marR="50800" marT="50800" marB="50800">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tc>
                  <a:txBody>
                    <a:bodyPr/>
                    <a:lstStyle/>
                    <a:p>
                      <a:pPr marL="0" marR="0" rtl="0" fontAlgn="t">
                        <a:buNone/>
                      </a:pPr>
                      <a:r>
                        <a:rPr lang="en-GB" sz="2400">
                          <a:solidFill>
                            <a:srgbClr val="000000"/>
                          </a:solidFill>
                          <a:effectLst/>
                          <a:latin typeface="Aptos Narrow"/>
                        </a:rPr>
                        <a:t>DT </a:t>
                      </a:r>
                    </a:p>
                  </a:txBody>
                  <a:tcPr marL="50800" marR="50800" marT="50800" marB="50800">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extLst>
                  <a:ext uri="{0D108BD9-81ED-4DB2-BD59-A6C34878D82A}">
                    <a16:rowId xmlns:a16="http://schemas.microsoft.com/office/drawing/2014/main" val="729216422"/>
                  </a:ext>
                </a:extLst>
              </a:tr>
              <a:tr h="301096">
                <a:tc>
                  <a:txBody>
                    <a:bodyPr/>
                    <a:lstStyle/>
                    <a:p>
                      <a:pPr marL="0" marR="0" rtl="0" fontAlgn="t">
                        <a:buNone/>
                      </a:pPr>
                      <a:r>
                        <a:rPr lang="en-GB" sz="2400" b="1">
                          <a:solidFill>
                            <a:srgbClr val="000000"/>
                          </a:solidFill>
                          <a:effectLst/>
                          <a:latin typeface="Aptos Narrow"/>
                        </a:rPr>
                        <a:t>7B2</a:t>
                      </a:r>
                    </a:p>
                  </a:txBody>
                  <a:tcPr marL="50800" marR="50800" marT="50800" marB="50800">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tc>
                  <a:txBody>
                    <a:bodyPr/>
                    <a:lstStyle/>
                    <a:p>
                      <a:pPr marL="0" marR="0" rtl="0" fontAlgn="t">
                        <a:buNone/>
                      </a:pPr>
                      <a:r>
                        <a:rPr lang="en-GB" sz="2400">
                          <a:solidFill>
                            <a:srgbClr val="000000"/>
                          </a:solidFill>
                          <a:effectLst/>
                          <a:latin typeface="Aptos Narrow"/>
                        </a:rPr>
                        <a:t>DT</a:t>
                      </a:r>
                    </a:p>
                  </a:txBody>
                  <a:tcPr marL="50800" marR="50800" marT="50800" marB="50800">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tc>
                  <a:txBody>
                    <a:bodyPr/>
                    <a:lstStyle/>
                    <a:p>
                      <a:pPr marL="0" marR="0" rtl="0" fontAlgn="t">
                        <a:buNone/>
                      </a:pPr>
                      <a:r>
                        <a:rPr lang="en-GB" sz="2400">
                          <a:solidFill>
                            <a:srgbClr val="000000"/>
                          </a:solidFill>
                          <a:effectLst/>
                          <a:latin typeface="Aptos Narrow"/>
                        </a:rPr>
                        <a:t>DL </a:t>
                      </a:r>
                    </a:p>
                  </a:txBody>
                  <a:tcPr marL="50800" marR="50800" marT="50800" marB="50800">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tc>
                  <a:txBody>
                    <a:bodyPr/>
                    <a:lstStyle/>
                    <a:p>
                      <a:pPr marL="0" marR="0" rtl="0" fontAlgn="t">
                        <a:buNone/>
                      </a:pPr>
                      <a:r>
                        <a:rPr lang="en-GB" sz="2400">
                          <a:solidFill>
                            <a:srgbClr val="000000"/>
                          </a:solidFill>
                          <a:effectLst/>
                          <a:latin typeface="Aptos Narrow"/>
                        </a:rPr>
                        <a:t>CS </a:t>
                      </a:r>
                    </a:p>
                  </a:txBody>
                  <a:tcPr marL="50800" marR="50800" marT="50800" marB="50800">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noFill/>
                  </a:tcPr>
                </a:tc>
                <a:extLst>
                  <a:ext uri="{0D108BD9-81ED-4DB2-BD59-A6C34878D82A}">
                    <a16:rowId xmlns:a16="http://schemas.microsoft.com/office/drawing/2014/main" val="2380963712"/>
                  </a:ext>
                </a:extLst>
              </a:tr>
            </a:tbl>
          </a:graphicData>
        </a:graphic>
      </p:graphicFrame>
    </p:spTree>
    <p:extLst>
      <p:ext uri="{BB962C8B-B14F-4D97-AF65-F5344CB8AC3E}">
        <p14:creationId xmlns:p14="http://schemas.microsoft.com/office/powerpoint/2010/main" val="29042355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4EEDC-2C4F-A876-F621-C4F972258B79}"/>
              </a:ext>
            </a:extLst>
          </p:cNvPr>
          <p:cNvSpPr>
            <a:spLocks noGrp="1"/>
          </p:cNvSpPr>
          <p:nvPr>
            <p:ph type="title"/>
          </p:nvPr>
        </p:nvSpPr>
        <p:spPr>
          <a:xfrm>
            <a:off x="628650" y="514416"/>
            <a:ext cx="7886700" cy="838896"/>
          </a:xfrm>
        </p:spPr>
        <p:txBody>
          <a:bodyPr/>
          <a:lstStyle/>
          <a:p>
            <a:r>
              <a:rPr lang="en-JE"/>
              <a:t>Learning using Technology</a:t>
            </a:r>
          </a:p>
        </p:txBody>
      </p:sp>
      <p:sp>
        <p:nvSpPr>
          <p:cNvPr id="3" name="Content Placeholder 2">
            <a:extLst>
              <a:ext uri="{FF2B5EF4-FFF2-40B4-BE49-F238E27FC236}">
                <a16:creationId xmlns:a16="http://schemas.microsoft.com/office/drawing/2014/main" id="{03B0DBBB-2FDF-D0DC-FCA7-EDC20EF728D9}"/>
              </a:ext>
            </a:extLst>
          </p:cNvPr>
          <p:cNvSpPr>
            <a:spLocks noGrp="1"/>
          </p:cNvSpPr>
          <p:nvPr>
            <p:ph idx="1"/>
          </p:nvPr>
        </p:nvSpPr>
        <p:spPr>
          <a:xfrm>
            <a:off x="628650" y="1536192"/>
            <a:ext cx="7886700" cy="4442399"/>
          </a:xfrm>
        </p:spPr>
        <p:txBody>
          <a:bodyPr vert="horz" lIns="0" tIns="0" rIns="0" bIns="0" rtlCol="0" anchor="t">
            <a:normAutofit fontScale="85000" lnSpcReduction="10000"/>
          </a:bodyPr>
          <a:lstStyle/>
          <a:p>
            <a:r>
              <a:rPr lang="en-JE"/>
              <a:t>Device management </a:t>
            </a:r>
            <a:r>
              <a:rPr lang="en-GB"/>
              <a:t>is active </a:t>
            </a:r>
            <a:r>
              <a:rPr lang="en-JE"/>
              <a:t>whilst in School </a:t>
            </a:r>
            <a:r>
              <a:rPr lang="en-GB"/>
              <a:t>between </a:t>
            </a:r>
            <a:r>
              <a:rPr lang="en-JE"/>
              <a:t>8.30 to 15.30</a:t>
            </a:r>
          </a:p>
          <a:p>
            <a:r>
              <a:rPr lang="en-JE"/>
              <a:t>Why do we need it…</a:t>
            </a:r>
          </a:p>
          <a:p>
            <a:pPr marL="342900" indent="-342900">
              <a:buFont typeface="Arial" panose="020B0604020202020204" pitchFamily="34" charset="0"/>
              <a:buChar char="•"/>
            </a:pPr>
            <a:r>
              <a:rPr lang="en-GB"/>
              <a:t>To provide Wi-Fi and Filtered </a:t>
            </a:r>
            <a:r>
              <a:rPr lang="en-JE"/>
              <a:t>Internet </a:t>
            </a:r>
            <a:endParaRPr lang="en-GB"/>
          </a:p>
          <a:p>
            <a:pPr marL="342900" indent="-342900">
              <a:buFont typeface="Arial" panose="020B0604020202020204" pitchFamily="34" charset="0"/>
              <a:buChar char="•"/>
            </a:pPr>
            <a:r>
              <a:rPr lang="en-JE"/>
              <a:t>To 'push out' apps required for learning and paid for by the College</a:t>
            </a:r>
            <a:endParaRPr lang="en-GB"/>
          </a:p>
          <a:p>
            <a:pPr marL="342900" indent="-342900">
              <a:buFont typeface="Arial" panose="020B0604020202020204" pitchFamily="34" charset="0"/>
              <a:buChar char="•"/>
            </a:pPr>
            <a:r>
              <a:rPr lang="en-GB"/>
              <a:t>To support students who forget their passcode or misplace their device.</a:t>
            </a:r>
          </a:p>
          <a:p>
            <a:pPr marL="342900" indent="-342900">
              <a:buFont typeface="Arial" panose="020B0604020202020204" pitchFamily="34" charset="0"/>
              <a:buChar char="•"/>
            </a:pPr>
            <a:r>
              <a:rPr lang="en-JE"/>
              <a:t>To limit distractions </a:t>
            </a:r>
            <a:r>
              <a:rPr lang="en-GB"/>
              <a:t>in lessons such as </a:t>
            </a:r>
            <a:r>
              <a:rPr lang="en-JE"/>
              <a:t>notif</a:t>
            </a:r>
            <a:r>
              <a:rPr lang="en-US"/>
              <a:t>i</a:t>
            </a:r>
            <a:r>
              <a:rPr lang="en-JE"/>
              <a:t>cations, messaging, Airdrop</a:t>
            </a:r>
            <a:endParaRPr lang="en-GB"/>
          </a:p>
          <a:p>
            <a:pPr marL="285750" indent="-285750">
              <a:buChar char="•"/>
            </a:pPr>
            <a:r>
              <a:rPr lang="en-GB"/>
              <a:t>To prevent access to social media, games, and non-age appropriate material</a:t>
            </a:r>
          </a:p>
          <a:p>
            <a:pPr marL="285750" indent="-285750">
              <a:buFont typeface="Arial" panose="020B0604020202020204" pitchFamily="34" charset="0"/>
              <a:buChar char="•"/>
            </a:pPr>
            <a:endParaRPr lang="en-GB"/>
          </a:p>
          <a:p>
            <a:r>
              <a:rPr lang="en-GB" i="1">
                <a:solidFill>
                  <a:schemeClr val="bg1">
                    <a:lumMod val="49000"/>
                  </a:schemeClr>
                </a:solidFill>
              </a:rPr>
              <a:t>A key </a:t>
            </a:r>
            <a:r>
              <a:rPr lang="en-JE" i="1">
                <a:solidFill>
                  <a:schemeClr val="bg1">
                    <a:lumMod val="49000"/>
                  </a:schemeClr>
                </a:solidFill>
              </a:rPr>
              <a:t>study found that it can take students up to </a:t>
            </a:r>
            <a:r>
              <a:rPr lang="en-JE" b="1" i="1">
                <a:solidFill>
                  <a:schemeClr val="bg1">
                    <a:lumMod val="49000"/>
                  </a:schemeClr>
                </a:solidFill>
              </a:rPr>
              <a:t>20 mins </a:t>
            </a:r>
            <a:r>
              <a:rPr lang="en-JE" i="1">
                <a:solidFill>
                  <a:schemeClr val="bg1">
                    <a:lumMod val="49000"/>
                  </a:schemeClr>
                </a:solidFill>
              </a:rPr>
              <a:t>to refocus when their learning is distracted</a:t>
            </a:r>
            <a:r>
              <a:rPr lang="en-JE">
                <a:solidFill>
                  <a:schemeClr val="bg1">
                    <a:lumMod val="49000"/>
                  </a:schemeClr>
                </a:solidFill>
              </a:rPr>
              <a:t>. </a:t>
            </a:r>
            <a:endParaRPr lang="en-GB">
              <a:solidFill>
                <a:schemeClr val="bg1">
                  <a:lumMod val="49000"/>
                </a:schemeClr>
              </a:solidFill>
              <a:latin typeface="Helvetica" pitchFamily="2" charset="0"/>
              <a:cs typeface="Helvetica"/>
            </a:endParaRPr>
          </a:p>
          <a:p>
            <a:r>
              <a:rPr lang="en-GB" sz="1500">
                <a:solidFill>
                  <a:schemeClr val="bg1">
                    <a:lumMod val="49000"/>
                  </a:schemeClr>
                </a:solidFill>
                <a:latin typeface="Helvetica"/>
                <a:cs typeface="Helvetica"/>
              </a:rPr>
              <a:t> UNESCO’s 2023 Global Education Monitoring Report ‘Technology in Education: a Tool on Whose Terms?’  </a:t>
            </a:r>
          </a:p>
          <a:p>
            <a:pPr marL="285750" indent="-285750">
              <a:buFont typeface="Arial" panose="020B0604020202020204" pitchFamily="34" charset="0"/>
              <a:buChar char="•"/>
            </a:pPr>
            <a:endParaRPr lang="en-JE"/>
          </a:p>
          <a:p>
            <a:pPr marL="342900" indent="-342900">
              <a:buFont typeface="Arial" panose="020B0604020202020204" pitchFamily="34" charset="0"/>
              <a:buChar char="•"/>
            </a:pPr>
            <a:endParaRPr lang="en-JE"/>
          </a:p>
          <a:p>
            <a:pPr marL="342900" indent="-342900">
              <a:buFont typeface="Arial" panose="020B0604020202020204" pitchFamily="34" charset="0"/>
              <a:buChar char="•"/>
            </a:pPr>
            <a:endParaRPr lang="en-JE"/>
          </a:p>
          <a:p>
            <a:endParaRPr lang="en-JE"/>
          </a:p>
        </p:txBody>
      </p:sp>
    </p:spTree>
    <p:extLst>
      <p:ext uri="{BB962C8B-B14F-4D97-AF65-F5344CB8AC3E}">
        <p14:creationId xmlns:p14="http://schemas.microsoft.com/office/powerpoint/2010/main" val="28367674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81443-A0E0-41F5-A0F1-26965FE12B4F}"/>
              </a:ext>
            </a:extLst>
          </p:cNvPr>
          <p:cNvSpPr>
            <a:spLocks noGrp="1"/>
          </p:cNvSpPr>
          <p:nvPr>
            <p:ph type="title"/>
          </p:nvPr>
        </p:nvSpPr>
        <p:spPr>
          <a:xfrm>
            <a:off x="628650" y="514416"/>
            <a:ext cx="7886700" cy="1165500"/>
          </a:xfrm>
        </p:spPr>
        <p:txBody>
          <a:bodyPr anchor="b">
            <a:normAutofit/>
          </a:bodyPr>
          <a:lstStyle/>
          <a:p>
            <a:r>
              <a:rPr lang="en-GB"/>
              <a:t>Digital Support for Students</a:t>
            </a:r>
          </a:p>
        </p:txBody>
      </p:sp>
      <p:graphicFrame>
        <p:nvGraphicFramePr>
          <p:cNvPr id="34" name="Content Placeholder 2">
            <a:extLst>
              <a:ext uri="{FF2B5EF4-FFF2-40B4-BE49-F238E27FC236}">
                <a16:creationId xmlns:a16="http://schemas.microsoft.com/office/drawing/2014/main" id="{AB8D5320-C522-FF0C-9FF4-48DF22B0FC0D}"/>
              </a:ext>
            </a:extLst>
          </p:cNvPr>
          <p:cNvGraphicFramePr>
            <a:graphicFrameLocks noGrp="1"/>
          </p:cNvGraphicFramePr>
          <p:nvPr>
            <p:ph idx="1"/>
            <p:extLst>
              <p:ext uri="{D42A27DB-BD31-4B8C-83A1-F6EECF244321}">
                <p14:modId xmlns:p14="http://schemas.microsoft.com/office/powerpoint/2010/main" val="3996338735"/>
              </p:ext>
            </p:extLst>
          </p:nvPr>
        </p:nvGraphicFramePr>
        <p:xfrm>
          <a:off x="628650" y="1974916"/>
          <a:ext cx="7886700" cy="40036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997426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BC2232-A5D7-0E37-286B-17F9E167FF74}"/>
              </a:ext>
            </a:extLst>
          </p:cNvPr>
          <p:cNvSpPr>
            <a:spLocks noGrp="1"/>
          </p:cNvSpPr>
          <p:nvPr>
            <p:ph type="title"/>
          </p:nvPr>
        </p:nvSpPr>
        <p:spPr>
          <a:xfrm>
            <a:off x="779707" y="242513"/>
            <a:ext cx="7886700" cy="1165500"/>
          </a:xfrm>
        </p:spPr>
        <p:txBody>
          <a:bodyPr>
            <a:normAutofit fontScale="90000"/>
          </a:bodyPr>
          <a:lstStyle/>
          <a:p>
            <a:r>
              <a:rPr lang="en-GB" sz="5700">
                <a:latin typeface="Century Gothic"/>
              </a:rPr>
              <a:t>Apple ID and App Store</a:t>
            </a:r>
            <a:endParaRPr lang="en-GB" sz="5700">
              <a:latin typeface="Century Gothic" panose="020B0502020202020204" pitchFamily="34" charset="0"/>
            </a:endParaRPr>
          </a:p>
        </p:txBody>
      </p:sp>
      <p:sp>
        <p:nvSpPr>
          <p:cNvPr id="5" name="TextBox 4">
            <a:extLst>
              <a:ext uri="{FF2B5EF4-FFF2-40B4-BE49-F238E27FC236}">
                <a16:creationId xmlns:a16="http://schemas.microsoft.com/office/drawing/2014/main" id="{4497015A-D424-2F2E-CA4F-2682B8FE8900}"/>
              </a:ext>
            </a:extLst>
          </p:cNvPr>
          <p:cNvSpPr txBox="1"/>
          <p:nvPr/>
        </p:nvSpPr>
        <p:spPr>
          <a:xfrm>
            <a:off x="525147" y="1679916"/>
            <a:ext cx="8144719" cy="50516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b="1"/>
              <a:t>All students will remain signed in with their School Apple ID</a:t>
            </a:r>
            <a:r>
              <a:rPr lang="en-US" sz="2400"/>
              <a:t>​ </a:t>
            </a:r>
            <a:endParaRPr lang="en-US" sz="2400" b="1"/>
          </a:p>
          <a:p>
            <a:endParaRPr lang="en-US" sz="2400"/>
          </a:p>
          <a:p>
            <a:pPr marL="285750" indent="-285750">
              <a:lnSpc>
                <a:spcPct val="90000"/>
              </a:lnSpc>
              <a:spcBef>
                <a:spcPts val="1000"/>
              </a:spcBef>
              <a:buFont typeface="Arial,Sans-Serif"/>
              <a:buChar char="•"/>
            </a:pPr>
            <a:r>
              <a:rPr lang="en-GB" sz="1700"/>
              <a:t>200GB Free Storage</a:t>
            </a:r>
            <a:endParaRPr lang="en-US" sz="1700"/>
          </a:p>
          <a:p>
            <a:pPr marL="285750" indent="-285750">
              <a:lnSpc>
                <a:spcPct val="90000"/>
              </a:lnSpc>
              <a:spcBef>
                <a:spcPts val="1000"/>
              </a:spcBef>
              <a:buFont typeface="Arial,Sans-Serif"/>
              <a:buChar char="•"/>
            </a:pPr>
            <a:r>
              <a:rPr lang="en-GB" sz="1700"/>
              <a:t>School-based applications such as Apple Classroom and Schoolworks require students to be logged in with their school Apple ID.</a:t>
            </a:r>
          </a:p>
          <a:p>
            <a:pPr marL="285750" indent="-285750">
              <a:lnSpc>
                <a:spcPct val="90000"/>
              </a:lnSpc>
              <a:spcBef>
                <a:spcPts val="1000"/>
              </a:spcBef>
              <a:buFont typeface="Arial,Sans-Serif"/>
              <a:buChar char="•"/>
            </a:pPr>
            <a:r>
              <a:rPr lang="en-GB" sz="1700"/>
              <a:t>Can be used for App and Device backups. </a:t>
            </a:r>
          </a:p>
          <a:p>
            <a:pPr marL="285750" indent="-285750">
              <a:lnSpc>
                <a:spcPct val="90000"/>
              </a:lnSpc>
              <a:spcBef>
                <a:spcPts val="1000"/>
              </a:spcBef>
              <a:buFont typeface="Arial,Sans-Serif"/>
              <a:buChar char="•"/>
            </a:pPr>
            <a:r>
              <a:rPr lang="en-GB" sz="1700"/>
              <a:t>The most common apps for streaming are provided for students in their JAMF student app: Netflix, BBC iPlayer, Amazon Prime Video, Disney+, iMovie. </a:t>
            </a:r>
          </a:p>
          <a:p>
            <a:pPr marL="285750" indent="-285750">
              <a:lnSpc>
                <a:spcPct val="90000"/>
              </a:lnSpc>
              <a:spcBef>
                <a:spcPts val="1000"/>
              </a:spcBef>
              <a:buFont typeface="Arial,Sans-Serif"/>
              <a:buChar char="•"/>
            </a:pPr>
            <a:r>
              <a:rPr lang="en-GB" sz="1700"/>
              <a:t>Duolingo is also there. Please email </a:t>
            </a:r>
            <a:r>
              <a:rPr lang="en-GB" sz="1700">
                <a:hlinkClick r:id="rId3"/>
              </a:rPr>
              <a:t>IT@jcg.sch.je</a:t>
            </a:r>
            <a:r>
              <a:rPr lang="en-GB" sz="1700"/>
              <a:t> for requests.</a:t>
            </a:r>
          </a:p>
          <a:p>
            <a:pPr marL="285750" indent="-285750">
              <a:lnSpc>
                <a:spcPct val="90000"/>
              </a:lnSpc>
              <a:spcBef>
                <a:spcPts val="1000"/>
              </a:spcBef>
              <a:buFont typeface="Arial,Sans-Serif"/>
              <a:buChar char="•"/>
            </a:pPr>
            <a:r>
              <a:rPr lang="en-GB" sz="1700" b="1"/>
              <a:t>Apple do not allow downloads from the App store using the school Apple ID</a:t>
            </a:r>
          </a:p>
          <a:p>
            <a:pPr>
              <a:lnSpc>
                <a:spcPct val="90000"/>
              </a:lnSpc>
              <a:spcBef>
                <a:spcPts val="1000"/>
              </a:spcBef>
            </a:pPr>
            <a:endParaRPr lang="en-GB" sz="1700"/>
          </a:p>
          <a:p>
            <a:pPr>
              <a:lnSpc>
                <a:spcPct val="90000"/>
              </a:lnSpc>
              <a:spcBef>
                <a:spcPts val="1000"/>
              </a:spcBef>
            </a:pPr>
            <a:endParaRPr lang="en-GB" sz="1700"/>
          </a:p>
        </p:txBody>
      </p:sp>
    </p:spTree>
    <p:extLst>
      <p:ext uri="{BB962C8B-B14F-4D97-AF65-F5344CB8AC3E}">
        <p14:creationId xmlns:p14="http://schemas.microsoft.com/office/powerpoint/2010/main" val="31138378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329E0-FDEF-19D2-2A16-CC14EF86CFFB}"/>
              </a:ext>
            </a:extLst>
          </p:cNvPr>
          <p:cNvSpPr>
            <a:spLocks noGrp="1"/>
          </p:cNvSpPr>
          <p:nvPr>
            <p:ph type="title"/>
          </p:nvPr>
        </p:nvSpPr>
        <p:spPr/>
        <p:txBody>
          <a:bodyPr>
            <a:normAutofit/>
          </a:bodyPr>
          <a:lstStyle/>
          <a:p>
            <a:r>
              <a:rPr lang="en-US" sz="5400">
                <a:latin typeface="Century Gothic" panose="020B0502020202020204" pitchFamily="34" charset="0"/>
              </a:rPr>
              <a:t>Parental Controls</a:t>
            </a:r>
          </a:p>
        </p:txBody>
      </p:sp>
      <p:sp>
        <p:nvSpPr>
          <p:cNvPr id="3" name="Subtitle 2">
            <a:extLst>
              <a:ext uri="{FF2B5EF4-FFF2-40B4-BE49-F238E27FC236}">
                <a16:creationId xmlns:a16="http://schemas.microsoft.com/office/drawing/2014/main" id="{1A783CDF-D4EE-0DEA-008D-4B35470DEC1D}"/>
              </a:ext>
            </a:extLst>
          </p:cNvPr>
          <p:cNvSpPr>
            <a:spLocks noGrp="1"/>
          </p:cNvSpPr>
          <p:nvPr>
            <p:ph idx="1"/>
          </p:nvPr>
        </p:nvSpPr>
        <p:spPr/>
        <p:txBody>
          <a:bodyPr vert="horz" lIns="0" tIns="0" rIns="0" bIns="0" rtlCol="0" anchor="t">
            <a:normAutofit/>
          </a:bodyPr>
          <a:lstStyle/>
          <a:p>
            <a:pPr algn="l"/>
            <a:r>
              <a:rPr lang="en-US">
                <a:solidFill>
                  <a:srgbClr val="000000"/>
                </a:solidFill>
              </a:rPr>
              <a:t>Use </a:t>
            </a:r>
            <a:r>
              <a:rPr lang="en-US" b="1">
                <a:solidFill>
                  <a:srgbClr val="000000"/>
                </a:solidFill>
              </a:rPr>
              <a:t>JAMF Parent </a:t>
            </a:r>
            <a:r>
              <a:rPr lang="en-US">
                <a:solidFill>
                  <a:srgbClr val="000000"/>
                </a:solidFill>
              </a:rPr>
              <a:t>which is a Free app – iPhone, iPad, Android</a:t>
            </a:r>
          </a:p>
          <a:p>
            <a:pPr marL="342900" indent="-342900" algn="l">
              <a:buChar char="•"/>
            </a:pPr>
            <a:r>
              <a:rPr lang="en-US">
                <a:solidFill>
                  <a:srgbClr val="000000"/>
                </a:solidFill>
              </a:rPr>
              <a:t>Allows parents and Guardian to remotely manage their child's device beyond the school day.</a:t>
            </a:r>
          </a:p>
          <a:p>
            <a:pPr marL="342900" indent="-342900" algn="l">
              <a:buChar char="•"/>
            </a:pPr>
            <a:r>
              <a:rPr lang="en-US">
                <a:solidFill>
                  <a:srgbClr val="000000"/>
                </a:solidFill>
              </a:rPr>
              <a:t>Restrict app use, add time limits, screen time, lock screen</a:t>
            </a:r>
          </a:p>
          <a:p>
            <a:pPr marL="342900" indent="-342900" algn="l">
              <a:buChar char="•"/>
            </a:pPr>
            <a:r>
              <a:rPr lang="en-US">
                <a:solidFill>
                  <a:srgbClr val="000000"/>
                </a:solidFill>
              </a:rPr>
              <a:t>Link to setup guide in Year 7 Booklet.</a:t>
            </a:r>
          </a:p>
          <a:p>
            <a:pPr marL="342900" indent="-342900">
              <a:buChar char="•"/>
            </a:pPr>
            <a:r>
              <a:rPr lang="en-US">
                <a:solidFill>
                  <a:srgbClr val="000000"/>
                </a:solidFill>
              </a:rPr>
              <a:t>There will be a hands on parent support session on Tuesday 6th October from 5:30pm-6:30pm in Hectors. </a:t>
            </a:r>
          </a:p>
          <a:p>
            <a:pPr algn="l"/>
            <a:endParaRPr lang="en-US">
              <a:solidFill>
                <a:srgbClr val="000000"/>
              </a:solidFill>
            </a:endParaRPr>
          </a:p>
          <a:p>
            <a:pPr marL="342900" indent="-342900">
              <a:buChar char="•"/>
            </a:pPr>
            <a:r>
              <a:rPr lang="en-US">
                <a:solidFill>
                  <a:srgbClr val="000000"/>
                </a:solidFill>
              </a:rPr>
              <a:t>Video Setup Guide : </a:t>
            </a:r>
            <a:r>
              <a:rPr lang="en-US">
                <a:solidFill>
                  <a:srgbClr val="000000"/>
                </a:solidFill>
                <a:ea typeface="+mn-lt"/>
                <a:cs typeface="+mn-lt"/>
                <a:hlinkClick r:id="rId3"/>
              </a:rPr>
              <a:t>https://www.youtube.com/watch?v=-OYyk0lbP-o</a:t>
            </a:r>
            <a:r>
              <a:rPr lang="en-US">
                <a:solidFill>
                  <a:srgbClr val="000000"/>
                </a:solidFill>
              </a:rPr>
              <a:t> </a:t>
            </a:r>
          </a:p>
        </p:txBody>
      </p:sp>
    </p:spTree>
    <p:extLst>
      <p:ext uri="{BB962C8B-B14F-4D97-AF65-F5344CB8AC3E}">
        <p14:creationId xmlns:p14="http://schemas.microsoft.com/office/powerpoint/2010/main" val="9625085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2904A-AF7C-3F4F-124C-145EBFF75F3D}"/>
              </a:ext>
            </a:extLst>
          </p:cNvPr>
          <p:cNvSpPr>
            <a:spLocks noGrp="1"/>
          </p:cNvSpPr>
          <p:nvPr>
            <p:ph type="title"/>
          </p:nvPr>
        </p:nvSpPr>
        <p:spPr>
          <a:xfrm>
            <a:off x="628650" y="365128"/>
            <a:ext cx="7886700" cy="1325563"/>
          </a:xfrm>
        </p:spPr>
        <p:txBody>
          <a:bodyPr anchor="ctr">
            <a:normAutofit/>
          </a:bodyPr>
          <a:lstStyle/>
          <a:p>
            <a:r>
              <a:rPr lang="en-US"/>
              <a:t>Internet Filtering at home</a:t>
            </a:r>
          </a:p>
        </p:txBody>
      </p:sp>
      <p:sp>
        <p:nvSpPr>
          <p:cNvPr id="3" name="Subtitle 2">
            <a:extLst>
              <a:ext uri="{FF2B5EF4-FFF2-40B4-BE49-F238E27FC236}">
                <a16:creationId xmlns:a16="http://schemas.microsoft.com/office/drawing/2014/main" id="{F06804CF-B502-AD17-B369-E8BBB22E6573}"/>
              </a:ext>
            </a:extLst>
          </p:cNvPr>
          <p:cNvSpPr>
            <a:spLocks noGrp="1"/>
          </p:cNvSpPr>
          <p:nvPr>
            <p:ph sz="half" idx="1"/>
          </p:nvPr>
        </p:nvSpPr>
        <p:spPr>
          <a:xfrm>
            <a:off x="628650" y="1825625"/>
            <a:ext cx="3886200" cy="4351338"/>
          </a:xfrm>
        </p:spPr>
        <p:txBody>
          <a:bodyPr vert="horz" lIns="0" tIns="0" rIns="0" bIns="0" rtlCol="0" anchor="t">
            <a:normAutofit fontScale="92500" lnSpcReduction="10000"/>
          </a:bodyPr>
          <a:lstStyle/>
          <a:p>
            <a:r>
              <a:rPr lang="en-US" sz="1300" b="1"/>
              <a:t>Lightspeed parent portal app </a:t>
            </a:r>
          </a:p>
          <a:p>
            <a:pPr marL="342900" indent="-342900">
              <a:buFont typeface="Calibri" panose="020B0604020202020204" pitchFamily="34" charset="0"/>
              <a:buChar char="-"/>
            </a:pPr>
            <a:r>
              <a:rPr lang="en-US" sz="1300"/>
              <a:t>Filtering restrictions</a:t>
            </a:r>
          </a:p>
          <a:p>
            <a:pPr marL="342900" indent="-342900">
              <a:buFont typeface="Calibri" panose="020B0604020202020204" pitchFamily="34" charset="0"/>
              <a:buChar char="-"/>
            </a:pPr>
            <a:r>
              <a:rPr lang="en-US" sz="1300"/>
              <a:t>Pause internet access</a:t>
            </a:r>
          </a:p>
          <a:p>
            <a:pPr marL="342900" indent="-342900">
              <a:buFont typeface="Calibri" panose="020B0604020202020204" pitchFamily="34" charset="0"/>
              <a:buChar char="-"/>
            </a:pPr>
            <a:r>
              <a:rPr lang="en-US" sz="1300"/>
              <a:t>View internet activity.</a:t>
            </a:r>
          </a:p>
          <a:p>
            <a:pPr marL="342900" indent="-342900">
              <a:buFont typeface="Calibri" panose="020B0604020202020204" pitchFamily="34" charset="0"/>
              <a:buChar char="-"/>
            </a:pPr>
            <a:r>
              <a:rPr lang="en-US" sz="1300"/>
              <a:t>How to sign up is on the Device Management page of the school website:</a:t>
            </a:r>
            <a:br>
              <a:rPr lang="en-US" sz="1300"/>
            </a:br>
            <a:endParaRPr lang="en-US" sz="1300">
              <a:ea typeface="+mn-lt"/>
              <a:cs typeface="+mn-lt"/>
            </a:endParaRPr>
          </a:p>
          <a:p>
            <a:pPr marL="342900" indent="-342900">
              <a:buFont typeface="Calibri" panose="020B0604020202020204" pitchFamily="34" charset="0"/>
              <a:buChar char="-"/>
            </a:pPr>
            <a:r>
              <a:rPr lang="en-US" sz="1300">
                <a:ea typeface="+mn-lt"/>
                <a:cs typeface="+mn-lt"/>
              </a:rPr>
              <a:t>https://jerseycollegeforgirls.com/jcg/college-life/parents-tech-support/device-management</a:t>
            </a:r>
          </a:p>
          <a:p>
            <a:pPr marL="342900" indent="-342900">
              <a:buFont typeface="Calibri" panose="020B0604020202020204" pitchFamily="34" charset="0"/>
              <a:buChar char="-"/>
            </a:pPr>
            <a:endParaRPr lang="en-US" sz="1300" b="1"/>
          </a:p>
          <a:p>
            <a:pPr marL="342900" indent="-342900">
              <a:buFont typeface="Calibri" panose="020B0604020202020204" pitchFamily="34" charset="0"/>
              <a:buChar char="-"/>
            </a:pPr>
            <a:r>
              <a:rPr lang="en-US" sz="1300" b="1"/>
              <a:t>Option 1 - </a:t>
            </a:r>
            <a:r>
              <a:rPr lang="en-GB" sz="1300"/>
              <a:t>School filtering extended beyond the school day - in place 24/7 (only Apps for learning and internet filtered as at school)</a:t>
            </a:r>
            <a:endParaRPr lang="en-US" sz="1300" b="1"/>
          </a:p>
          <a:p>
            <a:pPr marL="342900" indent="-342900">
              <a:buFont typeface="Calibri" panose="020B0604020202020204" pitchFamily="34" charset="0"/>
              <a:buChar char="-"/>
            </a:pPr>
            <a:r>
              <a:rPr lang="en-US" sz="1300" b="1"/>
              <a:t>Option 2 – </a:t>
            </a:r>
            <a:r>
              <a:rPr lang="en-US" sz="1300"/>
              <a:t>Less restrictive filtering, blocks all adult/mature content and social media while allowing access to streaming platforms such as Disney Plus and Netflix.</a:t>
            </a:r>
          </a:p>
          <a:p>
            <a:pPr marL="342900" indent="-342900">
              <a:buFont typeface="Calibri" panose="020B0604020202020204" pitchFamily="34" charset="0"/>
              <a:buChar char="-"/>
            </a:pPr>
            <a:r>
              <a:rPr lang="en-US" sz="1300" b="1"/>
              <a:t>Option 3 - </a:t>
            </a:r>
            <a:r>
              <a:rPr lang="en-GB" sz="1300"/>
              <a:t>No filtering provided but access to the internet is managed by Lightspeed parent portal. </a:t>
            </a:r>
            <a:endParaRPr lang="en-US" sz="1300" b="1"/>
          </a:p>
          <a:p>
            <a:endParaRPr lang="en-US" sz="1300"/>
          </a:p>
        </p:txBody>
      </p:sp>
      <p:pic>
        <p:nvPicPr>
          <p:cNvPr id="5" name="Picture 4" descr="A qr code on a blue background&#10;&#10;AI-generated content may be incorrect.">
            <a:extLst>
              <a:ext uri="{FF2B5EF4-FFF2-40B4-BE49-F238E27FC236}">
                <a16:creationId xmlns:a16="http://schemas.microsoft.com/office/drawing/2014/main" id="{D59618CD-025E-71EB-C64E-16089ED4B772}"/>
              </a:ext>
            </a:extLst>
          </p:cNvPr>
          <p:cNvPicPr>
            <a:picLocks noChangeAspect="1"/>
          </p:cNvPicPr>
          <p:nvPr/>
        </p:nvPicPr>
        <p:blipFill>
          <a:blip r:embed="rId3"/>
          <a:srcRect l="5578" r="5109" b="-3"/>
          <a:stretch>
            <a:fillRect/>
          </a:stretch>
        </p:blipFill>
        <p:spPr>
          <a:xfrm>
            <a:off x="4629150" y="1825625"/>
            <a:ext cx="3886200" cy="4351338"/>
          </a:xfrm>
          <a:prstGeom prst="rect">
            <a:avLst/>
          </a:prstGeom>
          <a:noFill/>
        </p:spPr>
      </p:pic>
    </p:spTree>
    <p:extLst>
      <p:ext uri="{BB962C8B-B14F-4D97-AF65-F5344CB8AC3E}">
        <p14:creationId xmlns:p14="http://schemas.microsoft.com/office/powerpoint/2010/main" val="15690269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Origami Swan Stock Illustrations – 1,351 Origami Swan Stock Illustrations,  Vectors &amp; Clipart - Dreamstime">
            <a:extLst>
              <a:ext uri="{FF2B5EF4-FFF2-40B4-BE49-F238E27FC236}">
                <a16:creationId xmlns:a16="http://schemas.microsoft.com/office/drawing/2014/main" id="{46D4E000-37F0-48EC-C61A-6E54B69AD1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302"/>
          <a:stretch/>
        </p:blipFill>
        <p:spPr bwMode="auto">
          <a:xfrm>
            <a:off x="2265215" y="0"/>
            <a:ext cx="6878784" cy="685800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pic>
        <p:nvPicPr>
          <p:cNvPr id="8" name="Picture 7" descr="A black background with a black square&#10;&#10;AI-generated content may be incorrect.">
            <a:extLst>
              <a:ext uri="{FF2B5EF4-FFF2-40B4-BE49-F238E27FC236}">
                <a16:creationId xmlns:a16="http://schemas.microsoft.com/office/drawing/2014/main" id="{8CD6070B-6B21-0E68-54FF-2EAA69C68B6B}"/>
              </a:ext>
            </a:extLst>
          </p:cNvPr>
          <p:cNvPicPr>
            <a:picLocks noChangeAspect="1"/>
          </p:cNvPicPr>
          <p:nvPr/>
        </p:nvPicPr>
        <p:blipFill>
          <a:blip r:embed="rId4"/>
          <a:stretch>
            <a:fillRect/>
          </a:stretch>
        </p:blipFill>
        <p:spPr>
          <a:xfrm>
            <a:off x="8225540" y="5017020"/>
            <a:ext cx="645639" cy="807049"/>
          </a:xfrm>
          <a:prstGeom prst="rect">
            <a:avLst/>
          </a:prstGeom>
        </p:spPr>
      </p:pic>
      <p:graphicFrame>
        <p:nvGraphicFramePr>
          <p:cNvPr id="3" name="Content Placeholder 2">
            <a:extLst>
              <a:ext uri="{FF2B5EF4-FFF2-40B4-BE49-F238E27FC236}">
                <a16:creationId xmlns:a16="http://schemas.microsoft.com/office/drawing/2014/main" id="{61F18B62-B2A1-E431-14CC-F0F5290FE142}"/>
              </a:ext>
            </a:extLst>
          </p:cNvPr>
          <p:cNvGraphicFramePr>
            <a:graphicFrameLocks noGrp="1"/>
          </p:cNvGraphicFramePr>
          <p:nvPr>
            <p:ph idx="1"/>
            <p:extLst>
              <p:ext uri="{D42A27DB-BD31-4B8C-83A1-F6EECF244321}">
                <p14:modId xmlns:p14="http://schemas.microsoft.com/office/powerpoint/2010/main" val="811253189"/>
              </p:ext>
            </p:extLst>
          </p:nvPr>
        </p:nvGraphicFramePr>
        <p:xfrm>
          <a:off x="-314325" y="4412972"/>
          <a:ext cx="5159081" cy="120809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6" name="Title 5">
            <a:extLst>
              <a:ext uri="{FF2B5EF4-FFF2-40B4-BE49-F238E27FC236}">
                <a16:creationId xmlns:a16="http://schemas.microsoft.com/office/drawing/2014/main" id="{3B410745-2101-65E8-7E0E-506E698BED71}"/>
              </a:ext>
            </a:extLst>
          </p:cNvPr>
          <p:cNvSpPr>
            <a:spLocks noGrp="1"/>
          </p:cNvSpPr>
          <p:nvPr>
            <p:ph type="title"/>
          </p:nvPr>
        </p:nvSpPr>
        <p:spPr>
          <a:xfrm>
            <a:off x="409033" y="133820"/>
            <a:ext cx="7886700" cy="1165500"/>
          </a:xfrm>
        </p:spPr>
        <p:txBody>
          <a:bodyPr/>
          <a:lstStyle/>
          <a:p>
            <a:r>
              <a:rPr lang="en-US"/>
              <a:t>Screen Use and Eye Health</a:t>
            </a:r>
          </a:p>
        </p:txBody>
      </p:sp>
    </p:spTree>
    <p:extLst>
      <p:ext uri="{BB962C8B-B14F-4D97-AF65-F5344CB8AC3E}">
        <p14:creationId xmlns:p14="http://schemas.microsoft.com/office/powerpoint/2010/main" val="24633858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DF1C7-5A1F-44B0-8DBC-5582D98ED4DA}"/>
              </a:ext>
            </a:extLst>
          </p:cNvPr>
          <p:cNvSpPr>
            <a:spLocks noGrp="1"/>
          </p:cNvSpPr>
          <p:nvPr>
            <p:ph type="title"/>
          </p:nvPr>
        </p:nvSpPr>
        <p:spPr/>
        <p:txBody>
          <a:bodyPr>
            <a:normAutofit fontScale="90000"/>
          </a:bodyPr>
          <a:lstStyle/>
          <a:p>
            <a:r>
              <a:rPr lang="en-GB"/>
              <a:t>Acceptable Usage Agreement </a:t>
            </a:r>
            <a:endParaRPr lang="en-GB">
              <a:cs typeface="Calibri Light"/>
            </a:endParaRPr>
          </a:p>
        </p:txBody>
      </p:sp>
      <p:sp>
        <p:nvSpPr>
          <p:cNvPr id="3" name="Content Placeholder 2">
            <a:extLst>
              <a:ext uri="{FF2B5EF4-FFF2-40B4-BE49-F238E27FC236}">
                <a16:creationId xmlns:a16="http://schemas.microsoft.com/office/drawing/2014/main" id="{59BAA249-1BE6-406D-8D83-94D5ECDB3090}"/>
              </a:ext>
            </a:extLst>
          </p:cNvPr>
          <p:cNvSpPr>
            <a:spLocks noGrp="1"/>
          </p:cNvSpPr>
          <p:nvPr>
            <p:ph idx="1"/>
          </p:nvPr>
        </p:nvSpPr>
        <p:spPr>
          <a:xfrm>
            <a:off x="628650" y="1957530"/>
            <a:ext cx="7886700" cy="4187498"/>
          </a:xfrm>
        </p:spPr>
        <p:txBody>
          <a:bodyPr vert="horz" lIns="68580" tIns="34290" rIns="68580" bIns="34290" rtlCol="0" anchor="t">
            <a:normAutofit/>
          </a:bodyPr>
          <a:lstStyle/>
          <a:p>
            <a:endParaRPr lang="en-US">
              <a:solidFill>
                <a:srgbClr val="414141"/>
              </a:solidFill>
              <a:latin typeface="Mont-Book"/>
            </a:endParaRPr>
          </a:p>
          <a:p>
            <a:r>
              <a:rPr lang="en-US">
                <a:solidFill>
                  <a:srgbClr val="414141"/>
                </a:solidFill>
                <a:latin typeface="Mont-Book"/>
              </a:rPr>
              <a:t>The </a:t>
            </a:r>
            <a:r>
              <a:rPr lang="en-US">
                <a:solidFill>
                  <a:srgbClr val="414141"/>
                </a:solidFill>
                <a:latin typeface="Mont-Book"/>
                <a:hlinkClick r:id="rId3"/>
              </a:rPr>
              <a:t>AUA</a:t>
            </a:r>
            <a:r>
              <a:rPr lang="en-US">
                <a:solidFill>
                  <a:srgbClr val="414141"/>
                </a:solidFill>
                <a:latin typeface="Mont-Book"/>
              </a:rPr>
              <a:t> can be found on the College website within the Safeguarding and child protection policy.</a:t>
            </a:r>
          </a:p>
          <a:p>
            <a:endParaRPr lang="en-US" b="0" i="0">
              <a:solidFill>
                <a:srgbClr val="414141"/>
              </a:solidFill>
              <a:effectLst/>
              <a:latin typeface="Mont-Book"/>
            </a:endParaRPr>
          </a:p>
          <a:p>
            <a:r>
              <a:rPr lang="en-US">
                <a:solidFill>
                  <a:srgbClr val="414141"/>
                </a:solidFill>
                <a:latin typeface="Mont-Book"/>
              </a:rPr>
              <a:t>Expectations about safe and appropriate online </a:t>
            </a:r>
            <a:r>
              <a:rPr lang="en-US" err="1">
                <a:solidFill>
                  <a:srgbClr val="414141"/>
                </a:solidFill>
                <a:latin typeface="Mont-Book"/>
              </a:rPr>
              <a:t>behaviour</a:t>
            </a:r>
            <a:r>
              <a:rPr lang="en-US">
                <a:solidFill>
                  <a:srgbClr val="414141"/>
                </a:solidFill>
                <a:latin typeface="Mont-Book"/>
              </a:rPr>
              <a:t> and use of devices.</a:t>
            </a:r>
          </a:p>
          <a:p>
            <a:endParaRPr lang="en-US">
              <a:solidFill>
                <a:srgbClr val="414141"/>
              </a:solidFill>
              <a:latin typeface="Mont-Book"/>
            </a:endParaRPr>
          </a:p>
          <a:p>
            <a:r>
              <a:rPr lang="en-US">
                <a:solidFill>
                  <a:srgbClr val="414141"/>
                </a:solidFill>
                <a:latin typeface="Mont-Book"/>
              </a:rPr>
              <a:t>This was signed as part of the admissions process.</a:t>
            </a:r>
          </a:p>
          <a:p>
            <a:endParaRPr lang="en-US">
              <a:solidFill>
                <a:srgbClr val="414141"/>
              </a:solidFill>
              <a:latin typeface="Mont-Book"/>
            </a:endParaRPr>
          </a:p>
          <a:p>
            <a:r>
              <a:rPr lang="en-US">
                <a:solidFill>
                  <a:srgbClr val="414141"/>
                </a:solidFill>
                <a:latin typeface="Mont-Book"/>
              </a:rPr>
              <a:t>We will go over the AUA during school time to cover the key expectations</a:t>
            </a:r>
          </a:p>
          <a:p>
            <a:endParaRPr lang="en-US">
              <a:solidFill>
                <a:srgbClr val="414141"/>
              </a:solidFill>
              <a:latin typeface="Mont-Book"/>
            </a:endParaRPr>
          </a:p>
          <a:p>
            <a:endParaRPr lang="en-GB">
              <a:cs typeface="Calibri" panose="020F0502020204030204"/>
            </a:endParaRPr>
          </a:p>
        </p:txBody>
      </p:sp>
    </p:spTree>
    <p:extLst>
      <p:ext uri="{BB962C8B-B14F-4D97-AF65-F5344CB8AC3E}">
        <p14:creationId xmlns:p14="http://schemas.microsoft.com/office/powerpoint/2010/main" val="2792023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44CC8-B3D9-4657-AAD4-C93C99695FCA}"/>
              </a:ext>
            </a:extLst>
          </p:cNvPr>
          <p:cNvSpPr>
            <a:spLocks noGrp="1"/>
          </p:cNvSpPr>
          <p:nvPr>
            <p:ph type="title"/>
          </p:nvPr>
        </p:nvSpPr>
        <p:spPr/>
        <p:txBody>
          <a:bodyPr/>
          <a:lstStyle/>
          <a:p>
            <a:r>
              <a:rPr lang="en-GB"/>
              <a:t>Misuse of a Device</a:t>
            </a:r>
          </a:p>
        </p:txBody>
      </p:sp>
      <p:sp>
        <p:nvSpPr>
          <p:cNvPr id="4" name="Content Placeholder 3">
            <a:extLst>
              <a:ext uri="{FF2B5EF4-FFF2-40B4-BE49-F238E27FC236}">
                <a16:creationId xmlns:a16="http://schemas.microsoft.com/office/drawing/2014/main" id="{F956DD51-4E57-11E8-96DD-738C5C3A6C44}"/>
              </a:ext>
            </a:extLst>
          </p:cNvPr>
          <p:cNvSpPr>
            <a:spLocks noGrp="1"/>
          </p:cNvSpPr>
          <p:nvPr>
            <p:ph idx="1"/>
          </p:nvPr>
        </p:nvSpPr>
        <p:spPr/>
        <p:txBody>
          <a:bodyPr vert="horz" lIns="0" tIns="0" rIns="0" bIns="0" rtlCol="0" anchor="t">
            <a:normAutofit/>
          </a:bodyPr>
          <a:lstStyle/>
          <a:p>
            <a:r>
              <a:rPr lang="en-US"/>
              <a:t>Misuse of technology generally falls within our Supporting Student </a:t>
            </a:r>
            <a:r>
              <a:rPr lang="en-US" err="1"/>
              <a:t>Behaviour</a:t>
            </a:r>
            <a:r>
              <a:rPr lang="en-US"/>
              <a:t> policy. If you have any concerns about your daughter's potential misuse of technology please contact your daughter's Form tutor in the first instance. </a:t>
            </a:r>
          </a:p>
        </p:txBody>
      </p:sp>
    </p:spTree>
    <p:extLst>
      <p:ext uri="{BB962C8B-B14F-4D97-AF65-F5344CB8AC3E}">
        <p14:creationId xmlns:p14="http://schemas.microsoft.com/office/powerpoint/2010/main" val="35656327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ACEFE-0829-D2A1-9685-545E9E4C9BE4}"/>
              </a:ext>
            </a:extLst>
          </p:cNvPr>
          <p:cNvSpPr>
            <a:spLocks noGrp="1"/>
          </p:cNvSpPr>
          <p:nvPr>
            <p:ph type="title"/>
          </p:nvPr>
        </p:nvSpPr>
        <p:spPr/>
        <p:txBody>
          <a:bodyPr/>
          <a:lstStyle/>
          <a:p>
            <a:r>
              <a:rPr lang="en-US"/>
              <a:t>FAQs</a:t>
            </a:r>
          </a:p>
        </p:txBody>
      </p:sp>
      <p:sp>
        <p:nvSpPr>
          <p:cNvPr id="3" name="Content Placeholder 2">
            <a:extLst>
              <a:ext uri="{FF2B5EF4-FFF2-40B4-BE49-F238E27FC236}">
                <a16:creationId xmlns:a16="http://schemas.microsoft.com/office/drawing/2014/main" id="{96D90F39-FF11-7332-5F80-4D24DEDA91EC}"/>
              </a:ext>
            </a:extLst>
          </p:cNvPr>
          <p:cNvSpPr>
            <a:spLocks noGrp="1"/>
          </p:cNvSpPr>
          <p:nvPr>
            <p:ph idx="1"/>
          </p:nvPr>
        </p:nvSpPr>
        <p:spPr/>
        <p:txBody>
          <a:bodyPr vert="horz" lIns="0" tIns="0" rIns="0" bIns="0" rtlCol="0" anchor="t">
            <a:normAutofit/>
          </a:bodyPr>
          <a:lstStyle/>
          <a:p>
            <a:r>
              <a:rPr lang="en-US" b="1"/>
              <a:t>What happens if my child’s device runs out of battery? </a:t>
            </a:r>
            <a:r>
              <a:rPr lang="en-US"/>
              <a:t>– every classroom is equipped with battery packs for students to use during lesson time. It is, however, each student's responsibility to come to school ready and prepared for lessons. This includes with a charged iPad and pencil. </a:t>
            </a:r>
            <a:br>
              <a:rPr lang="en-US"/>
            </a:br>
            <a:br>
              <a:rPr lang="en-US"/>
            </a:br>
            <a:r>
              <a:rPr lang="en-US" b="1"/>
              <a:t>What happens if we go abroad? - </a:t>
            </a:r>
            <a:r>
              <a:rPr lang="en-US"/>
              <a:t>students need to pop into the IT office during the week before in order to check that their Authenticator app works. For subsequent visits they simply need to complete a form which is in Tutor notices. </a:t>
            </a:r>
          </a:p>
          <a:p>
            <a:endParaRPr lang="en-US"/>
          </a:p>
          <a:p>
            <a:endParaRPr lang="en-US"/>
          </a:p>
        </p:txBody>
      </p:sp>
    </p:spTree>
    <p:extLst>
      <p:ext uri="{BB962C8B-B14F-4D97-AF65-F5344CB8AC3E}">
        <p14:creationId xmlns:p14="http://schemas.microsoft.com/office/powerpoint/2010/main" val="34674826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A481D-B6FB-C544-AE7D-E165A3D86225}"/>
              </a:ext>
            </a:extLst>
          </p:cNvPr>
          <p:cNvSpPr>
            <a:spLocks noGrp="1"/>
          </p:cNvSpPr>
          <p:nvPr>
            <p:ph type="ctrTitle"/>
          </p:nvPr>
        </p:nvSpPr>
        <p:spPr>
          <a:xfrm>
            <a:off x="685800" y="1340098"/>
            <a:ext cx="7772400" cy="2387600"/>
          </a:xfrm>
        </p:spPr>
        <p:txBody>
          <a:bodyPr/>
          <a:lstStyle/>
          <a:p>
            <a:r>
              <a:rPr lang="en-US">
                <a:latin typeface="+mj-lt"/>
              </a:rPr>
              <a:t>Student Welfare and Progress</a:t>
            </a:r>
          </a:p>
        </p:txBody>
      </p:sp>
      <p:sp>
        <p:nvSpPr>
          <p:cNvPr id="3" name="Subtitle 2">
            <a:extLst>
              <a:ext uri="{FF2B5EF4-FFF2-40B4-BE49-F238E27FC236}">
                <a16:creationId xmlns:a16="http://schemas.microsoft.com/office/drawing/2014/main" id="{A614F194-F2BA-724D-B99F-9BFA5E43D432}"/>
              </a:ext>
            </a:extLst>
          </p:cNvPr>
          <p:cNvSpPr>
            <a:spLocks noGrp="1"/>
          </p:cNvSpPr>
          <p:nvPr>
            <p:ph type="subTitle" idx="1"/>
          </p:nvPr>
        </p:nvSpPr>
        <p:spPr/>
        <p:txBody>
          <a:bodyPr vert="horz" lIns="0" tIns="0" rIns="0" bIns="0" rtlCol="0" anchor="t">
            <a:normAutofit/>
          </a:bodyPr>
          <a:lstStyle/>
          <a:p>
            <a:r>
              <a:rPr lang="en-US"/>
              <a:t>Natalie Hopkins</a:t>
            </a:r>
          </a:p>
          <a:p>
            <a:r>
              <a:rPr lang="en-US"/>
              <a:t>(Assistant Headteacher)</a:t>
            </a:r>
          </a:p>
        </p:txBody>
      </p:sp>
    </p:spTree>
    <p:extLst>
      <p:ext uri="{BB962C8B-B14F-4D97-AF65-F5344CB8AC3E}">
        <p14:creationId xmlns:p14="http://schemas.microsoft.com/office/powerpoint/2010/main" val="11925899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2BB9DC2-251C-7A46-BE9A-E319A2848CAA}"/>
              </a:ext>
            </a:extLst>
          </p:cNvPr>
          <p:cNvSpPr>
            <a:spLocks noGrp="1"/>
          </p:cNvSpPr>
          <p:nvPr>
            <p:ph type="title"/>
          </p:nvPr>
        </p:nvSpPr>
        <p:spPr>
          <a:xfrm>
            <a:off x="628650" y="2105784"/>
            <a:ext cx="7886700" cy="2646431"/>
          </a:xfrm>
        </p:spPr>
        <p:txBody>
          <a:bodyPr/>
          <a:lstStyle/>
          <a:p>
            <a:r>
              <a:rPr lang="en-US"/>
              <a:t>Student Welfare</a:t>
            </a:r>
            <a:endParaRPr lang="en-US">
              <a:solidFill>
                <a:srgbClr val="FFBC47"/>
              </a:solidFill>
            </a:endParaRPr>
          </a:p>
        </p:txBody>
      </p:sp>
    </p:spTree>
    <p:extLst>
      <p:ext uri="{BB962C8B-B14F-4D97-AF65-F5344CB8AC3E}">
        <p14:creationId xmlns:p14="http://schemas.microsoft.com/office/powerpoint/2010/main" val="1361922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E6FD5-6454-7EA8-95D9-DE175A5433E2}"/>
              </a:ext>
            </a:extLst>
          </p:cNvPr>
          <p:cNvSpPr>
            <a:spLocks noGrp="1"/>
          </p:cNvSpPr>
          <p:nvPr>
            <p:ph type="title"/>
          </p:nvPr>
        </p:nvSpPr>
        <p:spPr/>
        <p:txBody>
          <a:bodyPr/>
          <a:lstStyle/>
          <a:p>
            <a:r>
              <a:rPr lang="en-GB"/>
              <a:t>Year 7 Wellbeing Worries</a:t>
            </a:r>
          </a:p>
        </p:txBody>
      </p:sp>
      <p:sp>
        <p:nvSpPr>
          <p:cNvPr id="3" name="Content Placeholder 2">
            <a:extLst>
              <a:ext uri="{FF2B5EF4-FFF2-40B4-BE49-F238E27FC236}">
                <a16:creationId xmlns:a16="http://schemas.microsoft.com/office/drawing/2014/main" id="{40F4134B-DD47-2841-4038-7ADBA50DEE47}"/>
              </a:ext>
            </a:extLst>
          </p:cNvPr>
          <p:cNvSpPr>
            <a:spLocks noGrp="1"/>
          </p:cNvSpPr>
          <p:nvPr>
            <p:ph idx="1"/>
          </p:nvPr>
        </p:nvSpPr>
        <p:spPr/>
        <p:txBody>
          <a:bodyPr vert="horz" lIns="0" tIns="0" rIns="0" bIns="0" rtlCol="0" anchor="t">
            <a:normAutofit/>
          </a:bodyPr>
          <a:lstStyle/>
          <a:p>
            <a:pPr marL="342900" indent="-342900">
              <a:buChar char="•"/>
            </a:pPr>
            <a:r>
              <a:rPr lang="en-GB"/>
              <a:t>Getting lost</a:t>
            </a:r>
            <a:endParaRPr lang="en-US"/>
          </a:p>
          <a:p>
            <a:pPr marL="342900" indent="-342900">
              <a:buChar char="•"/>
            </a:pPr>
            <a:r>
              <a:rPr lang="en-GB"/>
              <a:t>Making friends...</a:t>
            </a:r>
          </a:p>
          <a:p>
            <a:pPr marL="342900" indent="-342900">
              <a:buChar char="•"/>
            </a:pPr>
            <a:r>
              <a:rPr lang="en-GB"/>
              <a:t>...Changing friends</a:t>
            </a:r>
          </a:p>
          <a:p>
            <a:pPr marL="342900" indent="-342900">
              <a:buChar char="•"/>
            </a:pPr>
            <a:r>
              <a:rPr lang="en-GB"/>
              <a:t>Managing homework</a:t>
            </a:r>
          </a:p>
          <a:p>
            <a:pPr marL="342900" indent="-342900">
              <a:buChar char="•"/>
            </a:pPr>
            <a:r>
              <a:rPr lang="en-GB"/>
              <a:t>Teachers' expectations</a:t>
            </a:r>
          </a:p>
          <a:p>
            <a:pPr marL="342900" indent="-342900">
              <a:buChar char="•"/>
            </a:pPr>
            <a:r>
              <a:rPr lang="en-GB"/>
              <a:t>Navigating social media </a:t>
            </a:r>
          </a:p>
          <a:p>
            <a:pPr marL="342900" indent="-342900">
              <a:buChar char="•"/>
            </a:pPr>
            <a:r>
              <a:rPr lang="en-GB"/>
              <a:t>Exploring identity</a:t>
            </a:r>
          </a:p>
        </p:txBody>
      </p:sp>
    </p:spTree>
    <p:extLst>
      <p:ext uri="{BB962C8B-B14F-4D97-AF65-F5344CB8AC3E}">
        <p14:creationId xmlns:p14="http://schemas.microsoft.com/office/powerpoint/2010/main" val="33028108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9825A-6B03-8506-79D6-3435F7D27BB9}"/>
              </a:ext>
            </a:extLst>
          </p:cNvPr>
          <p:cNvSpPr>
            <a:spLocks noGrp="1"/>
          </p:cNvSpPr>
          <p:nvPr>
            <p:ph type="title"/>
          </p:nvPr>
        </p:nvSpPr>
        <p:spPr/>
        <p:txBody>
          <a:bodyPr vert="horz" lIns="0" tIns="0" rIns="0" bIns="0" rtlCol="0" anchor="b" anchorCtr="0">
            <a:noAutofit/>
          </a:bodyPr>
          <a:lstStyle/>
          <a:p>
            <a:r>
              <a:rPr lang="en-GB" sz="3600"/>
              <a:t>Advice from our Parents and Carers </a:t>
            </a:r>
          </a:p>
        </p:txBody>
      </p:sp>
      <p:sp>
        <p:nvSpPr>
          <p:cNvPr id="3" name="Content Placeholder 2">
            <a:extLst>
              <a:ext uri="{FF2B5EF4-FFF2-40B4-BE49-F238E27FC236}">
                <a16:creationId xmlns:a16="http://schemas.microsoft.com/office/drawing/2014/main" id="{51166F1A-55C5-D57F-2EE4-099CFA965B17}"/>
              </a:ext>
            </a:extLst>
          </p:cNvPr>
          <p:cNvSpPr>
            <a:spLocks noGrp="1"/>
          </p:cNvSpPr>
          <p:nvPr>
            <p:ph idx="1"/>
          </p:nvPr>
        </p:nvSpPr>
        <p:spPr/>
        <p:txBody>
          <a:bodyPr vert="horz" lIns="0" tIns="0" rIns="0" bIns="0" rtlCol="0" anchor="t">
            <a:normAutofit fontScale="77500" lnSpcReduction="20000"/>
          </a:bodyPr>
          <a:lstStyle/>
          <a:p>
            <a:r>
              <a:rPr lang="en-GB"/>
              <a:t>Support your child's wellbeing through:</a:t>
            </a:r>
            <a:endParaRPr lang="en-US"/>
          </a:p>
          <a:p>
            <a:endParaRPr lang="en-GB">
              <a:ea typeface="+mn-lt"/>
              <a:cs typeface="+mn-lt"/>
            </a:endParaRPr>
          </a:p>
          <a:p>
            <a:pPr marL="285750" indent="-285750">
              <a:buFont typeface="Symbol"/>
              <a:buChar char="•"/>
            </a:pPr>
            <a:r>
              <a:rPr lang="en-GB">
                <a:ea typeface="+mn-lt"/>
                <a:cs typeface="+mn-lt"/>
              </a:rPr>
              <a:t>Early nights</a:t>
            </a:r>
          </a:p>
          <a:p>
            <a:pPr marL="285750" indent="-285750">
              <a:buFont typeface="Symbol"/>
              <a:buChar char="•"/>
            </a:pPr>
            <a:r>
              <a:rPr lang="en-GB">
                <a:ea typeface="+mn-lt"/>
                <a:cs typeface="+mn-lt"/>
              </a:rPr>
              <a:t>Exercise (including dog walks, cycling to school etc.)</a:t>
            </a:r>
          </a:p>
          <a:p>
            <a:pPr marL="285750" indent="-285750">
              <a:buFont typeface="Symbol"/>
              <a:buChar char="•"/>
            </a:pPr>
            <a:r>
              <a:rPr lang="en-GB">
                <a:ea typeface="+mn-lt"/>
                <a:cs typeface="+mn-lt"/>
              </a:rPr>
              <a:t>Family meals (opportunity to talk)</a:t>
            </a:r>
          </a:p>
          <a:p>
            <a:pPr marL="285750" indent="-285750">
              <a:buFont typeface="Symbol"/>
              <a:buChar char="•"/>
            </a:pPr>
            <a:r>
              <a:rPr lang="en-GB">
                <a:ea typeface="+mn-lt"/>
                <a:cs typeface="+mn-lt"/>
              </a:rPr>
              <a:t>Routines</a:t>
            </a:r>
          </a:p>
          <a:p>
            <a:pPr marL="285750" indent="-285750">
              <a:buFont typeface="Symbol"/>
              <a:buChar char="•"/>
            </a:pPr>
            <a:r>
              <a:rPr lang="en-GB">
                <a:ea typeface="+mn-lt"/>
                <a:cs typeface="+mn-lt"/>
              </a:rPr>
              <a:t>Family time </a:t>
            </a:r>
          </a:p>
          <a:p>
            <a:pPr marL="285750" indent="-285750">
              <a:buFont typeface="Symbol"/>
              <a:buChar char="•"/>
            </a:pPr>
            <a:r>
              <a:rPr lang="en-GB">
                <a:ea typeface="+mn-lt"/>
                <a:cs typeface="+mn-lt"/>
              </a:rPr>
              <a:t>Pets</a:t>
            </a:r>
          </a:p>
          <a:p>
            <a:pPr marL="285750" indent="-285750">
              <a:buFont typeface="Symbol"/>
              <a:buChar char="•"/>
            </a:pPr>
            <a:r>
              <a:rPr lang="en-GB">
                <a:ea typeface="+mn-lt"/>
                <a:cs typeface="+mn-lt"/>
              </a:rPr>
              <a:t>Handing in devices (e.g. 2030)</a:t>
            </a:r>
          </a:p>
          <a:p>
            <a:pPr marL="285750" indent="-285750">
              <a:buFont typeface="Symbol"/>
              <a:buChar char="•"/>
            </a:pPr>
            <a:r>
              <a:rPr lang="en-GB">
                <a:ea typeface="+mn-lt"/>
                <a:cs typeface="+mn-lt"/>
              </a:rPr>
              <a:t>Keep telling them you love them </a:t>
            </a:r>
          </a:p>
          <a:p>
            <a:pPr marL="285750" indent="-285750">
              <a:buFont typeface="Symbol"/>
              <a:buChar char="•"/>
            </a:pPr>
            <a:r>
              <a:rPr lang="en-GB">
                <a:ea typeface="+mn-lt"/>
                <a:cs typeface="+mn-lt"/>
              </a:rPr>
              <a:t>Giving children space / a break from questions</a:t>
            </a:r>
          </a:p>
          <a:p>
            <a:pPr marL="285750" indent="-285750">
              <a:buFont typeface="Symbol"/>
              <a:buChar char="•"/>
            </a:pPr>
            <a:r>
              <a:rPr lang="en-GB">
                <a:ea typeface="+mn-lt"/>
                <a:cs typeface="+mn-lt"/>
              </a:rPr>
              <a:t>Sharing the best things that happened today...</a:t>
            </a:r>
          </a:p>
          <a:p>
            <a:pPr marL="285750" indent="-285750">
              <a:buFont typeface="Symbol"/>
              <a:buChar char="•"/>
            </a:pPr>
            <a:r>
              <a:rPr lang="en-GB">
                <a:ea typeface="+mn-lt"/>
                <a:cs typeface="+mn-lt"/>
              </a:rPr>
              <a:t>Goodnight chat (with each child individually)</a:t>
            </a:r>
          </a:p>
          <a:p>
            <a:pPr marL="285750" indent="-285750">
              <a:buFont typeface="Symbol"/>
              <a:buChar char="•"/>
            </a:pPr>
            <a:endParaRPr lang="en-GB">
              <a:ea typeface="+mn-lt"/>
              <a:cs typeface="+mn-lt"/>
            </a:endParaRPr>
          </a:p>
          <a:p>
            <a:endParaRPr lang="en-GB"/>
          </a:p>
        </p:txBody>
      </p:sp>
    </p:spTree>
    <p:extLst>
      <p:ext uri="{BB962C8B-B14F-4D97-AF65-F5344CB8AC3E}">
        <p14:creationId xmlns:p14="http://schemas.microsoft.com/office/powerpoint/2010/main" val="41119660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A9B526-0A95-CC0D-07EA-E238CFD52AA6}"/>
              </a:ext>
            </a:extLst>
          </p:cNvPr>
          <p:cNvSpPr>
            <a:spLocks noGrp="1"/>
          </p:cNvSpPr>
          <p:nvPr>
            <p:ph type="title"/>
          </p:nvPr>
        </p:nvSpPr>
        <p:spPr/>
        <p:txBody>
          <a:bodyPr>
            <a:normAutofit fontScale="90000"/>
          </a:bodyPr>
          <a:lstStyle/>
          <a:p>
            <a:r>
              <a:rPr lang="en-US"/>
              <a:t>Advice from Dr Charlotte Clarke</a:t>
            </a:r>
          </a:p>
        </p:txBody>
      </p:sp>
      <p:sp>
        <p:nvSpPr>
          <p:cNvPr id="3" name="Content Placeholder 2">
            <a:extLst>
              <a:ext uri="{FF2B5EF4-FFF2-40B4-BE49-F238E27FC236}">
                <a16:creationId xmlns:a16="http://schemas.microsoft.com/office/drawing/2014/main" id="{1BBC7CE6-009B-8A9A-551B-F98E1817423A}"/>
              </a:ext>
            </a:extLst>
          </p:cNvPr>
          <p:cNvSpPr>
            <a:spLocks noGrp="1"/>
          </p:cNvSpPr>
          <p:nvPr>
            <p:ph idx="1"/>
          </p:nvPr>
        </p:nvSpPr>
        <p:spPr/>
        <p:txBody>
          <a:bodyPr vert="horz" lIns="0" tIns="0" rIns="0" bIns="0" rtlCol="0" anchor="t">
            <a:normAutofit/>
          </a:bodyPr>
          <a:lstStyle/>
          <a:p>
            <a:r>
              <a:rPr lang="en-US" sz="1800" i="1">
                <a:latin typeface="Century Gothic"/>
                <a:ea typeface="Verdana"/>
              </a:rPr>
              <a:t>Supporting good </a:t>
            </a:r>
            <a:r>
              <a:rPr lang="en-US" sz="1800" i="1" err="1">
                <a:latin typeface="Century Gothic"/>
                <a:ea typeface="Verdana"/>
              </a:rPr>
              <a:t>behaviour</a:t>
            </a:r>
            <a:r>
              <a:rPr lang="en-US" sz="1800" i="1">
                <a:latin typeface="Century Gothic"/>
                <a:ea typeface="Verdana"/>
              </a:rPr>
              <a:t> without compromising excellent relationships</a:t>
            </a:r>
            <a:endParaRPr lang="en-US" sz="1800">
              <a:latin typeface="Century Gothic"/>
              <a:ea typeface="Verdana"/>
            </a:endParaRPr>
          </a:p>
          <a:p>
            <a:pPr marL="285750" indent="-285750">
              <a:buFont typeface="Symbol"/>
              <a:buChar char="•"/>
            </a:pPr>
            <a:endParaRPr lang="en-US" sz="1800">
              <a:latin typeface="Century Gothic"/>
              <a:ea typeface="Verdana"/>
            </a:endParaRPr>
          </a:p>
          <a:p>
            <a:pPr marL="285750" indent="-285750">
              <a:buFont typeface="Symbol"/>
              <a:buChar char="•"/>
            </a:pPr>
            <a:r>
              <a:rPr lang="en-US" sz="1800">
                <a:latin typeface="Century Gothic"/>
                <a:ea typeface="Verdana"/>
              </a:rPr>
              <a:t>Positive noticing (drawing attention to some of the many good things our children do, which make us proud)</a:t>
            </a:r>
            <a:endParaRPr lang="en-US" sz="1800">
              <a:latin typeface="Century Gothic"/>
            </a:endParaRPr>
          </a:p>
          <a:p>
            <a:pPr marL="285750" indent="-285750">
              <a:buFont typeface="Symbol"/>
              <a:buChar char="•"/>
            </a:pPr>
            <a:r>
              <a:rPr lang="en-US" sz="1800">
                <a:latin typeface="Century Gothic"/>
                <a:ea typeface="Verdana"/>
              </a:rPr>
              <a:t>'I notice that...' (a non-confrontational way to draw attention to conduct that needs to be questioned or challenged)</a:t>
            </a:r>
          </a:p>
          <a:p>
            <a:pPr marL="285750" indent="-285750">
              <a:buFont typeface="Symbol"/>
              <a:buChar char="•"/>
            </a:pPr>
            <a:r>
              <a:rPr lang="en-US" sz="1800">
                <a:latin typeface="Century Gothic"/>
                <a:ea typeface="Verdana"/>
              </a:rPr>
              <a:t>'That may be true, and yet I need you to....' (a script for acknowledging and validating what a young person is saying whilst ultimately redirecting them to an expectation that needs to be met)</a:t>
            </a:r>
          </a:p>
          <a:p>
            <a:endParaRPr lang="en-US"/>
          </a:p>
        </p:txBody>
      </p:sp>
    </p:spTree>
    <p:extLst>
      <p:ext uri="{BB962C8B-B14F-4D97-AF65-F5344CB8AC3E}">
        <p14:creationId xmlns:p14="http://schemas.microsoft.com/office/powerpoint/2010/main" val="16196554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7F61AD-DC57-9557-029D-831FA5E0011F}"/>
              </a:ext>
            </a:extLst>
          </p:cNvPr>
          <p:cNvSpPr>
            <a:spLocks noGrp="1"/>
          </p:cNvSpPr>
          <p:nvPr>
            <p:ph type="title"/>
          </p:nvPr>
        </p:nvSpPr>
        <p:spPr/>
        <p:txBody>
          <a:bodyPr/>
          <a:lstStyle/>
          <a:p>
            <a:r>
              <a:rPr lang="en-GB"/>
              <a:t>Student Guidance Systems</a:t>
            </a:r>
          </a:p>
        </p:txBody>
      </p:sp>
      <p:sp>
        <p:nvSpPr>
          <p:cNvPr id="3" name="Content Placeholder 2">
            <a:extLst>
              <a:ext uri="{FF2B5EF4-FFF2-40B4-BE49-F238E27FC236}">
                <a16:creationId xmlns:a16="http://schemas.microsoft.com/office/drawing/2014/main" id="{22225717-F837-3278-14C4-21E0F7AD6858}"/>
              </a:ext>
            </a:extLst>
          </p:cNvPr>
          <p:cNvSpPr>
            <a:spLocks noGrp="1"/>
          </p:cNvSpPr>
          <p:nvPr>
            <p:ph idx="1"/>
          </p:nvPr>
        </p:nvSpPr>
        <p:spPr/>
        <p:txBody>
          <a:bodyPr vert="horz" lIns="0" tIns="0" rIns="0" bIns="0" rtlCol="0" anchor="t">
            <a:normAutofit lnSpcReduction="10000"/>
          </a:bodyPr>
          <a:lstStyle/>
          <a:p>
            <a:pPr marL="342900" indent="-342900">
              <a:buChar char="•"/>
            </a:pPr>
            <a:r>
              <a:rPr lang="en-GB"/>
              <a:t>Form Tutor</a:t>
            </a:r>
            <a:endParaRPr lang="en-US"/>
          </a:p>
          <a:p>
            <a:pPr marL="342900" indent="-342900">
              <a:buChar char="•"/>
            </a:pPr>
            <a:r>
              <a:rPr lang="en-GB"/>
              <a:t>Head of School / Assistants</a:t>
            </a:r>
          </a:p>
          <a:p>
            <a:pPr marL="342900" indent="-342900">
              <a:buChar char="•"/>
            </a:pPr>
            <a:r>
              <a:rPr lang="en-GB"/>
              <a:t>Special Educational Needs Co-ordinator</a:t>
            </a:r>
          </a:p>
          <a:p>
            <a:pPr marL="342900" indent="-342900">
              <a:buChar char="•"/>
            </a:pPr>
            <a:r>
              <a:rPr lang="en-GB"/>
              <a:t>Teaching Assistants – ELSA work </a:t>
            </a:r>
          </a:p>
          <a:p>
            <a:pPr marL="342900" indent="-342900">
              <a:buChar char="•"/>
            </a:pPr>
            <a:r>
              <a:rPr lang="en-GB"/>
              <a:t>Building Positive Relationships</a:t>
            </a:r>
          </a:p>
          <a:p>
            <a:pPr marL="342900" indent="-342900">
              <a:buChar char="•"/>
            </a:pPr>
            <a:r>
              <a:rPr lang="en-GB"/>
              <a:t>Counsellors – Elif Mossop and Fi Daniels</a:t>
            </a:r>
          </a:p>
          <a:p>
            <a:r>
              <a:rPr lang="en-GB">
                <a:ea typeface="+mn-lt"/>
                <a:cs typeface="+mn-lt"/>
                <a:hlinkClick r:id="rId3"/>
              </a:rPr>
              <a:t>School Counsellors Web Link</a:t>
            </a:r>
            <a:endParaRPr lang="en-GB"/>
          </a:p>
          <a:p>
            <a:pPr marL="342900" indent="-342900">
              <a:buChar char="•"/>
            </a:pPr>
            <a:r>
              <a:rPr lang="en-GB"/>
              <a:t>Buddies</a:t>
            </a:r>
          </a:p>
          <a:p>
            <a:pPr marL="342900" indent="-342900">
              <a:buChar char="•"/>
            </a:pPr>
            <a:r>
              <a:rPr lang="en-GB"/>
              <a:t>Peer Mentors</a:t>
            </a:r>
          </a:p>
          <a:p>
            <a:pPr marL="342900" indent="-342900">
              <a:buChar char="•"/>
            </a:pPr>
            <a:r>
              <a:rPr lang="en-GB"/>
              <a:t>Any adult in College</a:t>
            </a:r>
          </a:p>
          <a:p>
            <a:endParaRPr lang="en-GB"/>
          </a:p>
          <a:p>
            <a:endParaRPr lang="en-GB"/>
          </a:p>
        </p:txBody>
      </p:sp>
    </p:spTree>
    <p:extLst>
      <p:ext uri="{BB962C8B-B14F-4D97-AF65-F5344CB8AC3E}">
        <p14:creationId xmlns:p14="http://schemas.microsoft.com/office/powerpoint/2010/main" val="42349344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B318D-C9ED-77C6-C735-78E4F15C50BE}"/>
              </a:ext>
            </a:extLst>
          </p:cNvPr>
          <p:cNvSpPr>
            <a:spLocks noGrp="1"/>
          </p:cNvSpPr>
          <p:nvPr>
            <p:ph type="title"/>
          </p:nvPr>
        </p:nvSpPr>
        <p:spPr/>
        <p:txBody>
          <a:bodyPr/>
          <a:lstStyle/>
          <a:p>
            <a:r>
              <a:rPr lang="en-GB"/>
              <a:t>Working in Partnership </a:t>
            </a:r>
          </a:p>
        </p:txBody>
      </p:sp>
      <p:sp>
        <p:nvSpPr>
          <p:cNvPr id="3" name="Content Placeholder 2">
            <a:extLst>
              <a:ext uri="{FF2B5EF4-FFF2-40B4-BE49-F238E27FC236}">
                <a16:creationId xmlns:a16="http://schemas.microsoft.com/office/drawing/2014/main" id="{A84166E6-A334-6D9B-8935-138CE04AFFC7}"/>
              </a:ext>
            </a:extLst>
          </p:cNvPr>
          <p:cNvSpPr>
            <a:spLocks noGrp="1"/>
          </p:cNvSpPr>
          <p:nvPr>
            <p:ph idx="1"/>
          </p:nvPr>
        </p:nvSpPr>
        <p:spPr/>
        <p:txBody>
          <a:bodyPr vert="horz" lIns="0" tIns="0" rIns="0" bIns="0" rtlCol="0" anchor="t">
            <a:normAutofit/>
          </a:bodyPr>
          <a:lstStyle/>
          <a:p>
            <a:r>
              <a:rPr lang="en-GB">
                <a:ea typeface="+mn-lt"/>
                <a:cs typeface="+mn-lt"/>
              </a:rPr>
              <a:t>What our Wellbeing Policy asks of parents:</a:t>
            </a:r>
            <a:endParaRPr lang="en-US"/>
          </a:p>
          <a:p>
            <a:pPr marL="285750" indent="-285750">
              <a:buFont typeface="Arial"/>
              <a:buChar char="•"/>
            </a:pPr>
            <a:r>
              <a:rPr lang="en-GB">
                <a:ea typeface="+mn-lt"/>
                <a:cs typeface="+mn-lt"/>
              </a:rPr>
              <a:t>Working in partnership with the College to cultivate the wellbeing of your children </a:t>
            </a:r>
            <a:endParaRPr lang="en-GB"/>
          </a:p>
          <a:p>
            <a:pPr marL="285750" indent="-285750">
              <a:buFont typeface="Arial"/>
              <a:buChar char="•"/>
            </a:pPr>
            <a:r>
              <a:rPr lang="en-GB">
                <a:ea typeface="+mn-lt"/>
                <a:cs typeface="+mn-lt"/>
              </a:rPr>
              <a:t>Giving due consideration to advice, from the College, about how the wellbeing of your children might be best supported</a:t>
            </a:r>
            <a:endParaRPr lang="en-GB"/>
          </a:p>
          <a:p>
            <a:pPr marL="285750" indent="-285750">
              <a:buFont typeface="Arial"/>
              <a:buChar char="•"/>
            </a:pPr>
            <a:r>
              <a:rPr lang="en-GB">
                <a:ea typeface="+mn-lt"/>
                <a:cs typeface="+mn-lt"/>
              </a:rPr>
              <a:t>Providing feedback to the College on how the wellbeing of your children might be best supported  </a:t>
            </a:r>
            <a:endParaRPr lang="en-GB"/>
          </a:p>
          <a:p>
            <a:r>
              <a:rPr lang="en-US">
                <a:hlinkClick r:id="rId3"/>
              </a:rPr>
              <a:t>Attendance</a:t>
            </a:r>
            <a:endParaRPr lang="en-GB"/>
          </a:p>
          <a:p>
            <a:pPr marL="342900" indent="-342900">
              <a:buChar char="•"/>
            </a:pPr>
            <a:r>
              <a:rPr lang="en-US"/>
              <a:t>Attendance letter, outlining procedures for supporting attendance, sent to all parents and carers in September. </a:t>
            </a:r>
            <a:endParaRPr lang="en-GB"/>
          </a:p>
          <a:p>
            <a:endParaRPr lang="en-US"/>
          </a:p>
          <a:p>
            <a:endParaRPr lang="en-GB"/>
          </a:p>
          <a:p>
            <a:endParaRPr lang="en-GB"/>
          </a:p>
        </p:txBody>
      </p:sp>
    </p:spTree>
    <p:extLst>
      <p:ext uri="{BB962C8B-B14F-4D97-AF65-F5344CB8AC3E}">
        <p14:creationId xmlns:p14="http://schemas.microsoft.com/office/powerpoint/2010/main" val="33223191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2E946-851A-68C4-287F-87544BA52609}"/>
              </a:ext>
            </a:extLst>
          </p:cNvPr>
          <p:cNvSpPr>
            <a:spLocks noGrp="1"/>
          </p:cNvSpPr>
          <p:nvPr>
            <p:ph type="title"/>
          </p:nvPr>
        </p:nvSpPr>
        <p:spPr>
          <a:xfrm>
            <a:off x="628650" y="323916"/>
            <a:ext cx="7886700" cy="1165500"/>
          </a:xfrm>
        </p:spPr>
        <p:txBody>
          <a:bodyPr/>
          <a:lstStyle/>
          <a:p>
            <a:r>
              <a:rPr lang="en-GB"/>
              <a:t>Support Beyond College</a:t>
            </a:r>
          </a:p>
        </p:txBody>
      </p:sp>
      <p:sp>
        <p:nvSpPr>
          <p:cNvPr id="7" name="TextBox 6">
            <a:extLst>
              <a:ext uri="{FF2B5EF4-FFF2-40B4-BE49-F238E27FC236}">
                <a16:creationId xmlns:a16="http://schemas.microsoft.com/office/drawing/2014/main" id="{9E0F85EF-1D08-F81E-9679-9434A9642C4E}"/>
              </a:ext>
            </a:extLst>
          </p:cNvPr>
          <p:cNvSpPr txBox="1"/>
          <p:nvPr/>
        </p:nvSpPr>
        <p:spPr>
          <a:xfrm>
            <a:off x="4896716" y="1913659"/>
            <a:ext cx="3411681" cy="42473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t>The College's role:</a:t>
            </a:r>
          </a:p>
          <a:p>
            <a:endParaRPr lang="en-GB"/>
          </a:p>
          <a:p>
            <a:pPr marL="285750" indent="-285750">
              <a:buFont typeface="Arial"/>
              <a:buChar char="•"/>
            </a:pPr>
            <a:r>
              <a:rPr lang="en-GB"/>
              <a:t>Signposting</a:t>
            </a:r>
          </a:p>
          <a:p>
            <a:pPr marL="285750" indent="-285750">
              <a:buFont typeface="Arial"/>
              <a:buChar char="•"/>
            </a:pPr>
            <a:r>
              <a:rPr lang="en-GB"/>
              <a:t>Making referrals</a:t>
            </a:r>
          </a:p>
          <a:p>
            <a:pPr marL="285750" indent="-285750">
              <a:buFont typeface="Arial"/>
              <a:buChar char="•"/>
            </a:pPr>
            <a:r>
              <a:rPr lang="en-GB"/>
              <a:t>Working alongside other professionals</a:t>
            </a:r>
          </a:p>
          <a:p>
            <a:pPr marL="285750" indent="-285750">
              <a:buFont typeface="Arial"/>
              <a:buChar char="•"/>
            </a:pPr>
            <a:r>
              <a:rPr lang="en-GB"/>
              <a:t>Leading an Early Help 'team around the child' </a:t>
            </a:r>
          </a:p>
          <a:p>
            <a:pPr marL="285750" indent="-285750">
              <a:buFont typeface="Arial"/>
              <a:buChar char="•"/>
            </a:pPr>
            <a:endParaRPr lang="en-GB"/>
          </a:p>
          <a:p>
            <a:r>
              <a:rPr lang="en-GB">
                <a:ea typeface="+mn-lt"/>
                <a:cs typeface="+mn-lt"/>
                <a:hlinkClick r:id="rId3"/>
              </a:rPr>
              <a:t>Support Outside of College Web Link</a:t>
            </a:r>
            <a:endParaRPr lang="en-GB">
              <a:hlinkClick r:id="rId3"/>
            </a:endParaRPr>
          </a:p>
          <a:p>
            <a:pPr marL="285750" indent="-285750">
              <a:buFont typeface="Arial"/>
              <a:buChar char="•"/>
            </a:pPr>
            <a:endParaRPr lang="en-GB"/>
          </a:p>
          <a:p>
            <a:endParaRPr lang="en-GB"/>
          </a:p>
          <a:p>
            <a:endParaRPr lang="en-GB"/>
          </a:p>
          <a:p>
            <a:endParaRPr lang="en-GB"/>
          </a:p>
        </p:txBody>
      </p:sp>
      <p:pic>
        <p:nvPicPr>
          <p:cNvPr id="10" name="Picture 10">
            <a:extLst>
              <a:ext uri="{FF2B5EF4-FFF2-40B4-BE49-F238E27FC236}">
                <a16:creationId xmlns:a16="http://schemas.microsoft.com/office/drawing/2014/main" id="{10EA1EEB-C98E-1980-2F9B-D4C595204290}"/>
              </a:ext>
            </a:extLst>
          </p:cNvPr>
          <p:cNvPicPr>
            <a:picLocks noGrp="1" noChangeAspect="1"/>
          </p:cNvPicPr>
          <p:nvPr>
            <p:ph idx="1"/>
          </p:nvPr>
        </p:nvPicPr>
        <p:blipFill>
          <a:blip r:embed="rId4"/>
          <a:stretch>
            <a:fillRect/>
          </a:stretch>
        </p:blipFill>
        <p:spPr>
          <a:xfrm>
            <a:off x="946150" y="1573247"/>
            <a:ext cx="3378200" cy="4480438"/>
          </a:xfrm>
        </p:spPr>
      </p:pic>
    </p:spTree>
    <p:extLst>
      <p:ext uri="{BB962C8B-B14F-4D97-AF65-F5344CB8AC3E}">
        <p14:creationId xmlns:p14="http://schemas.microsoft.com/office/powerpoint/2010/main" val="27822564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26E00D-1BC7-4ECD-9BD4-6EE95CF5997B}"/>
              </a:ext>
            </a:extLst>
          </p:cNvPr>
          <p:cNvSpPr>
            <a:spLocks noGrp="1"/>
          </p:cNvSpPr>
          <p:nvPr>
            <p:ph type="title"/>
          </p:nvPr>
        </p:nvSpPr>
        <p:spPr/>
        <p:txBody>
          <a:bodyPr/>
          <a:lstStyle/>
          <a:p>
            <a:r>
              <a:rPr lang="en-GB"/>
              <a:t>Student Progress</a:t>
            </a:r>
          </a:p>
        </p:txBody>
      </p:sp>
    </p:spTree>
    <p:extLst>
      <p:ext uri="{BB962C8B-B14F-4D97-AF65-F5344CB8AC3E}">
        <p14:creationId xmlns:p14="http://schemas.microsoft.com/office/powerpoint/2010/main" val="8482129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E897F2-89DD-0A8B-0F45-C58C3DF120A6}"/>
              </a:ext>
            </a:extLst>
          </p:cNvPr>
          <p:cNvSpPr>
            <a:spLocks noGrp="1"/>
          </p:cNvSpPr>
          <p:nvPr>
            <p:ph type="title"/>
          </p:nvPr>
        </p:nvSpPr>
        <p:spPr/>
        <p:txBody>
          <a:bodyPr>
            <a:normAutofit fontScale="90000"/>
          </a:bodyPr>
          <a:lstStyle/>
          <a:p>
            <a:pPr algn="ctr"/>
            <a:r>
              <a:rPr lang="en-GB"/>
              <a:t>Your Changing Role as Parents</a:t>
            </a:r>
            <a:endParaRPr lang="en-US"/>
          </a:p>
        </p:txBody>
      </p:sp>
      <p:pic>
        <p:nvPicPr>
          <p:cNvPr id="4" name="Content Placeholder 3" descr="A blue rectangular sign with white text&#10;&#10;Description automatically generated">
            <a:extLst>
              <a:ext uri="{FF2B5EF4-FFF2-40B4-BE49-F238E27FC236}">
                <a16:creationId xmlns:a16="http://schemas.microsoft.com/office/drawing/2014/main" id="{D228AA91-85DD-51A2-A516-B59C50A50C17}"/>
              </a:ext>
            </a:extLst>
          </p:cNvPr>
          <p:cNvPicPr>
            <a:picLocks noGrp="1" noChangeAspect="1"/>
          </p:cNvPicPr>
          <p:nvPr>
            <p:ph idx="1"/>
          </p:nvPr>
        </p:nvPicPr>
        <p:blipFill>
          <a:blip r:embed="rId3"/>
          <a:stretch>
            <a:fillRect/>
          </a:stretch>
        </p:blipFill>
        <p:spPr>
          <a:xfrm>
            <a:off x="1507252" y="1889070"/>
            <a:ext cx="6134519" cy="3944253"/>
          </a:xfrm>
        </p:spPr>
      </p:pic>
    </p:spTree>
    <p:extLst>
      <p:ext uri="{BB962C8B-B14F-4D97-AF65-F5344CB8AC3E}">
        <p14:creationId xmlns:p14="http://schemas.microsoft.com/office/powerpoint/2010/main" val="10345125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72F14-C459-97F5-7E91-B229AFAB6F6E}"/>
              </a:ext>
            </a:extLst>
          </p:cNvPr>
          <p:cNvSpPr>
            <a:spLocks noGrp="1"/>
          </p:cNvSpPr>
          <p:nvPr>
            <p:ph type="title"/>
          </p:nvPr>
        </p:nvSpPr>
        <p:spPr/>
        <p:txBody>
          <a:bodyPr/>
          <a:lstStyle/>
          <a:p>
            <a:pPr algn="ctr"/>
            <a:r>
              <a:rPr lang="en-GB"/>
              <a:t>Healthy Learning</a:t>
            </a:r>
            <a:endParaRPr lang="en-US"/>
          </a:p>
        </p:txBody>
      </p:sp>
      <p:sp>
        <p:nvSpPr>
          <p:cNvPr id="3" name="Content Placeholder 2">
            <a:extLst>
              <a:ext uri="{FF2B5EF4-FFF2-40B4-BE49-F238E27FC236}">
                <a16:creationId xmlns:a16="http://schemas.microsoft.com/office/drawing/2014/main" id="{625E891B-DA7B-8438-2FE9-52D859CE6224}"/>
              </a:ext>
            </a:extLst>
          </p:cNvPr>
          <p:cNvSpPr>
            <a:spLocks noGrp="1"/>
          </p:cNvSpPr>
          <p:nvPr>
            <p:ph idx="1"/>
          </p:nvPr>
        </p:nvSpPr>
        <p:spPr/>
        <p:txBody>
          <a:bodyPr vert="horz" lIns="0" tIns="0" rIns="0" bIns="0" rtlCol="0" anchor="t">
            <a:normAutofit/>
          </a:bodyPr>
          <a:lstStyle/>
          <a:p>
            <a:r>
              <a:rPr lang="en-GB" i="1"/>
              <a:t>Be a scientist about your own behaviour; notice which elements affect you most when they're depleted. Then build some better habits to increase your SHED fuel and, as a consequence, fuel your brain. </a:t>
            </a:r>
            <a:r>
              <a:rPr lang="en-GB"/>
              <a:t>Sara Milne Rowe </a:t>
            </a:r>
          </a:p>
          <a:p>
            <a:endParaRPr lang="en-GB"/>
          </a:p>
          <a:p>
            <a:pPr marL="342900" indent="-342900">
              <a:buChar char="•"/>
            </a:pPr>
            <a:r>
              <a:rPr lang="en-GB">
                <a:solidFill>
                  <a:schemeClr val="tx2"/>
                </a:solidFill>
              </a:rPr>
              <a:t>S</a:t>
            </a:r>
            <a:r>
              <a:rPr lang="en-GB"/>
              <a:t>leep</a:t>
            </a:r>
          </a:p>
          <a:p>
            <a:pPr marL="342900" indent="-342900">
              <a:buChar char="•"/>
            </a:pPr>
            <a:r>
              <a:rPr lang="en-GB">
                <a:solidFill>
                  <a:schemeClr val="tx2"/>
                </a:solidFill>
              </a:rPr>
              <a:t>H</a:t>
            </a:r>
            <a:r>
              <a:rPr lang="en-GB"/>
              <a:t>ydration</a:t>
            </a:r>
          </a:p>
          <a:p>
            <a:pPr marL="342900" indent="-342900">
              <a:buChar char="•"/>
            </a:pPr>
            <a:r>
              <a:rPr lang="en-GB">
                <a:solidFill>
                  <a:schemeClr val="tx2"/>
                </a:solidFill>
              </a:rPr>
              <a:t>E</a:t>
            </a:r>
            <a:r>
              <a:rPr lang="en-GB"/>
              <a:t>xercise</a:t>
            </a:r>
          </a:p>
          <a:p>
            <a:pPr marL="342900" indent="-342900">
              <a:buChar char="•"/>
            </a:pPr>
            <a:r>
              <a:rPr lang="en-GB">
                <a:solidFill>
                  <a:schemeClr val="tx2"/>
                </a:solidFill>
              </a:rPr>
              <a:t>D</a:t>
            </a:r>
            <a:r>
              <a:rPr lang="en-GB"/>
              <a:t>iet</a:t>
            </a:r>
          </a:p>
          <a:p>
            <a:endParaRPr lang="en-GB" sz="1900" i="1"/>
          </a:p>
        </p:txBody>
      </p:sp>
    </p:spTree>
    <p:extLst>
      <p:ext uri="{BB962C8B-B14F-4D97-AF65-F5344CB8AC3E}">
        <p14:creationId xmlns:p14="http://schemas.microsoft.com/office/powerpoint/2010/main" val="16600022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1BC64-7A2B-520D-FB58-BF65F8ECB189}"/>
              </a:ext>
            </a:extLst>
          </p:cNvPr>
          <p:cNvSpPr>
            <a:spLocks noGrp="1"/>
          </p:cNvSpPr>
          <p:nvPr>
            <p:ph type="title"/>
          </p:nvPr>
        </p:nvSpPr>
        <p:spPr/>
        <p:txBody>
          <a:bodyPr/>
          <a:lstStyle/>
          <a:p>
            <a:r>
              <a:rPr lang="en-GB"/>
              <a:t>Tracking Student Progress</a:t>
            </a:r>
          </a:p>
        </p:txBody>
      </p:sp>
      <p:pic>
        <p:nvPicPr>
          <p:cNvPr id="4" name="Picture 4" descr="Table&#10;&#10;Description automatically generated">
            <a:extLst>
              <a:ext uri="{FF2B5EF4-FFF2-40B4-BE49-F238E27FC236}">
                <a16:creationId xmlns:a16="http://schemas.microsoft.com/office/drawing/2014/main" id="{621FD3D5-FB8B-325B-B524-F63548112C0E}"/>
              </a:ext>
            </a:extLst>
          </p:cNvPr>
          <p:cNvPicPr>
            <a:picLocks noGrp="1" noChangeAspect="1"/>
          </p:cNvPicPr>
          <p:nvPr>
            <p:ph idx="1"/>
          </p:nvPr>
        </p:nvPicPr>
        <p:blipFill>
          <a:blip r:embed="rId3"/>
          <a:stretch>
            <a:fillRect/>
          </a:stretch>
        </p:blipFill>
        <p:spPr>
          <a:xfrm>
            <a:off x="1073195" y="1966257"/>
            <a:ext cx="6893700" cy="4003675"/>
          </a:xfrm>
        </p:spPr>
      </p:pic>
    </p:spTree>
    <p:extLst>
      <p:ext uri="{BB962C8B-B14F-4D97-AF65-F5344CB8AC3E}">
        <p14:creationId xmlns:p14="http://schemas.microsoft.com/office/powerpoint/2010/main" val="34700106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FBB07-8363-E0FE-F078-1BA6200618BF}"/>
              </a:ext>
            </a:extLst>
          </p:cNvPr>
          <p:cNvSpPr>
            <a:spLocks noGrp="1"/>
          </p:cNvSpPr>
          <p:nvPr>
            <p:ph type="title"/>
          </p:nvPr>
        </p:nvSpPr>
        <p:spPr/>
        <p:txBody>
          <a:bodyPr vert="horz" lIns="0" tIns="0" rIns="0" bIns="0" rtlCol="0" anchor="b" anchorCtr="0">
            <a:noAutofit/>
          </a:bodyPr>
          <a:lstStyle/>
          <a:p>
            <a:r>
              <a:rPr lang="en-US" sz="3600"/>
              <a:t>The Excitement of Adolescence!</a:t>
            </a:r>
          </a:p>
        </p:txBody>
      </p:sp>
      <p:sp>
        <p:nvSpPr>
          <p:cNvPr id="3" name="Content Placeholder 2">
            <a:extLst>
              <a:ext uri="{FF2B5EF4-FFF2-40B4-BE49-F238E27FC236}">
                <a16:creationId xmlns:a16="http://schemas.microsoft.com/office/drawing/2014/main" id="{975F36BF-ECA5-9668-F52B-7B773BE0F827}"/>
              </a:ext>
            </a:extLst>
          </p:cNvPr>
          <p:cNvSpPr>
            <a:spLocks noGrp="1"/>
          </p:cNvSpPr>
          <p:nvPr>
            <p:ph idx="1"/>
          </p:nvPr>
        </p:nvSpPr>
        <p:spPr/>
        <p:txBody>
          <a:bodyPr vert="horz" lIns="0" tIns="0" rIns="0" bIns="0" rtlCol="0" anchor="t">
            <a:normAutofit/>
          </a:bodyPr>
          <a:lstStyle/>
          <a:p>
            <a:r>
              <a:rPr lang="en-US"/>
              <a:t>'The whole of adult society is built on millions of adolescent stories...In childhood, we establish the basics – who we can trust, what actions lead to good and bad outcomes, how we’re supposed to behave. But it is in adolescence that we truly come alive, that our experiences really start to shape the person we become.'</a:t>
            </a:r>
          </a:p>
          <a:p>
            <a:r>
              <a:rPr lang="en-US"/>
              <a:t>Dr Lucy Foulkes, </a:t>
            </a:r>
            <a:r>
              <a:rPr lang="en-US" i="1"/>
              <a:t>Coming of Age: How Adolescence Shapes Us</a:t>
            </a:r>
            <a:endParaRPr lang="en-US"/>
          </a:p>
        </p:txBody>
      </p:sp>
    </p:spTree>
    <p:extLst>
      <p:ext uri="{BB962C8B-B14F-4D97-AF65-F5344CB8AC3E}">
        <p14:creationId xmlns:p14="http://schemas.microsoft.com/office/powerpoint/2010/main" val="34030912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C59561-75A7-627F-4125-404E3EAF13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F58755-970D-185B-9340-9D7D6DC749E3}"/>
              </a:ext>
            </a:extLst>
          </p:cNvPr>
          <p:cNvSpPr>
            <a:spLocks noGrp="1"/>
          </p:cNvSpPr>
          <p:nvPr>
            <p:ph type="title"/>
          </p:nvPr>
        </p:nvSpPr>
        <p:spPr/>
        <p:txBody>
          <a:bodyPr/>
          <a:lstStyle/>
          <a:p>
            <a:r>
              <a:rPr lang="en-GB"/>
              <a:t>Additional Information</a:t>
            </a:r>
          </a:p>
        </p:txBody>
      </p:sp>
    </p:spTree>
    <p:extLst>
      <p:ext uri="{BB962C8B-B14F-4D97-AF65-F5344CB8AC3E}">
        <p14:creationId xmlns:p14="http://schemas.microsoft.com/office/powerpoint/2010/main" val="42182943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DCD731-A6A8-B004-EAF7-F2E9DC94A0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65C5F8-6E40-D6A0-3931-FAFF0D46234C}"/>
              </a:ext>
            </a:extLst>
          </p:cNvPr>
          <p:cNvSpPr>
            <a:spLocks noGrp="1"/>
          </p:cNvSpPr>
          <p:nvPr>
            <p:ph type="title"/>
          </p:nvPr>
        </p:nvSpPr>
        <p:spPr>
          <a:xfrm>
            <a:off x="628650" y="514416"/>
            <a:ext cx="8166018" cy="1180200"/>
          </a:xfrm>
        </p:spPr>
        <p:txBody>
          <a:bodyPr/>
          <a:lstStyle/>
          <a:p>
            <a:r>
              <a:rPr lang="en-GB"/>
              <a:t>Attendance for Achievement</a:t>
            </a:r>
          </a:p>
        </p:txBody>
      </p:sp>
      <p:sp>
        <p:nvSpPr>
          <p:cNvPr id="5" name="Content Placeholder 4">
            <a:extLst>
              <a:ext uri="{FF2B5EF4-FFF2-40B4-BE49-F238E27FC236}">
                <a16:creationId xmlns:a16="http://schemas.microsoft.com/office/drawing/2014/main" id="{DC368F3D-FF67-C67A-54BB-751063372EE1}"/>
              </a:ext>
            </a:extLst>
          </p:cNvPr>
          <p:cNvSpPr>
            <a:spLocks noGrp="1"/>
          </p:cNvSpPr>
          <p:nvPr>
            <p:ph idx="1"/>
          </p:nvPr>
        </p:nvSpPr>
        <p:spPr/>
        <p:txBody>
          <a:bodyPr vert="horz" lIns="0" tIns="0" rIns="0" bIns="0" rtlCol="0" anchor="t">
            <a:normAutofit/>
          </a:bodyPr>
          <a:lstStyle/>
          <a:p>
            <a:r>
              <a:rPr lang="en-US">
                <a:solidFill>
                  <a:srgbClr val="001D35"/>
                </a:solidFill>
                <a:ea typeface="+mn-lt"/>
                <a:cs typeface="+mn-lt"/>
              </a:rPr>
              <a:t>Consistent attendance is crucial not only for academic success but also for developing essential life skills, such as time management and responsibility, and contributes to a more positive school environment. It is key to each student's sense of belonging. </a:t>
            </a:r>
            <a:endParaRPr lang="en-US"/>
          </a:p>
          <a:p>
            <a:endParaRPr lang="en-US">
              <a:solidFill>
                <a:srgbClr val="001D35"/>
              </a:solidFill>
            </a:endParaRPr>
          </a:p>
          <a:p>
            <a:r>
              <a:rPr lang="en-US">
                <a:solidFill>
                  <a:srgbClr val="0B0C0C"/>
                </a:solidFill>
                <a:ea typeface="+mn-lt"/>
                <a:cs typeface="+mn-lt"/>
              </a:rPr>
              <a:t>DfE research found that pupils who performed better both at the end of primary and </a:t>
            </a:r>
            <a:r>
              <a:rPr lang="en-US" u="sng">
                <a:solidFill>
                  <a:srgbClr val="1D70B8"/>
                </a:solidFill>
                <a:ea typeface="+mn-lt"/>
                <a:cs typeface="+mn-lt"/>
                <a:hlinkClick r:id="rId2"/>
              </a:rPr>
              <a:t>secondary school</a:t>
            </a:r>
            <a:r>
              <a:rPr lang="en-US">
                <a:solidFill>
                  <a:srgbClr val="0B0C0C"/>
                </a:solidFill>
                <a:ea typeface="+mn-lt"/>
                <a:cs typeface="+mn-lt"/>
              </a:rPr>
              <a:t> missed fewer days than those who didn’t perform as well.  </a:t>
            </a:r>
            <a:endParaRPr lang="en-US"/>
          </a:p>
          <a:p>
            <a:endParaRPr lang="en-US">
              <a:solidFill>
                <a:srgbClr val="001D35"/>
              </a:solidFill>
            </a:endParaRPr>
          </a:p>
          <a:p>
            <a:r>
              <a:rPr lang="en-US"/>
              <a:t>Exam week – w/c 24th May 2027 (week prior to May half term)</a:t>
            </a:r>
          </a:p>
        </p:txBody>
      </p:sp>
    </p:spTree>
    <p:extLst>
      <p:ext uri="{BB962C8B-B14F-4D97-AF65-F5344CB8AC3E}">
        <p14:creationId xmlns:p14="http://schemas.microsoft.com/office/powerpoint/2010/main" val="17257994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E599F3-DD8D-E268-5B40-95134E63E11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EDE2F5-775B-8F13-09C5-372C8779FB01}"/>
              </a:ext>
            </a:extLst>
          </p:cNvPr>
          <p:cNvSpPr>
            <a:spLocks noGrp="1"/>
          </p:cNvSpPr>
          <p:nvPr>
            <p:ph type="title"/>
          </p:nvPr>
        </p:nvSpPr>
        <p:spPr>
          <a:xfrm>
            <a:off x="628650" y="-270330"/>
            <a:ext cx="7886700" cy="1165500"/>
          </a:xfrm>
        </p:spPr>
        <p:txBody>
          <a:bodyPr anchor="b">
            <a:normAutofit/>
          </a:bodyPr>
          <a:lstStyle/>
          <a:p>
            <a:r>
              <a:rPr lang="en-GB"/>
              <a:t>Student Belongings</a:t>
            </a:r>
            <a:endParaRPr lang="en-US"/>
          </a:p>
        </p:txBody>
      </p:sp>
      <p:pic>
        <p:nvPicPr>
          <p:cNvPr id="6" name="Content Placeholder 5">
            <a:extLst>
              <a:ext uri="{FF2B5EF4-FFF2-40B4-BE49-F238E27FC236}">
                <a16:creationId xmlns:a16="http://schemas.microsoft.com/office/drawing/2014/main" id="{A9064F37-0BD9-6FD7-89C1-7B0ECA23E46E}"/>
              </a:ext>
            </a:extLst>
          </p:cNvPr>
          <p:cNvPicPr>
            <a:picLocks noGrp="1" noChangeAspect="1"/>
          </p:cNvPicPr>
          <p:nvPr>
            <p:ph idx="1"/>
          </p:nvPr>
        </p:nvPicPr>
        <p:blipFill>
          <a:blip r:embed="rId2"/>
          <a:stretch>
            <a:fillRect/>
          </a:stretch>
        </p:blipFill>
        <p:spPr>
          <a:xfrm>
            <a:off x="1129663" y="1144679"/>
            <a:ext cx="6878987" cy="4782733"/>
          </a:xfrm>
          <a:prstGeom prst="rect">
            <a:avLst/>
          </a:prstGeom>
          <a:noFill/>
        </p:spPr>
      </p:pic>
    </p:spTree>
    <p:extLst>
      <p:ext uri="{BB962C8B-B14F-4D97-AF65-F5344CB8AC3E}">
        <p14:creationId xmlns:p14="http://schemas.microsoft.com/office/powerpoint/2010/main" val="21473750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6595C3-70D8-4A05-B38C-A2B6BCCC2756}"/>
              </a:ext>
            </a:extLst>
          </p:cNvPr>
          <p:cNvSpPr>
            <a:spLocks noGrp="1"/>
          </p:cNvSpPr>
          <p:nvPr>
            <p:ph type="title"/>
          </p:nvPr>
        </p:nvSpPr>
        <p:spPr>
          <a:xfrm>
            <a:off x="4424082" y="485122"/>
            <a:ext cx="4547640" cy="5887756"/>
          </a:xfrm>
        </p:spPr>
        <p:txBody>
          <a:bodyPr/>
          <a:lstStyle/>
          <a:p>
            <a:r>
              <a:rPr lang="en-US">
                <a:solidFill>
                  <a:srgbClr val="FFC000"/>
                </a:solidFill>
              </a:rPr>
              <a:t>Communication</a:t>
            </a:r>
            <a:br>
              <a:rPr lang="en-US"/>
            </a:br>
            <a:br>
              <a:rPr lang="en-US"/>
            </a:br>
            <a:r>
              <a:rPr lang="en-US" sz="1800"/>
              <a:t>Weekly Newsletter</a:t>
            </a:r>
            <a:br>
              <a:rPr lang="en-US" sz="1800"/>
            </a:br>
            <a:r>
              <a:rPr lang="en-US" sz="1800"/>
              <a:t>E-mails from Principal / SLT / Heads of School</a:t>
            </a:r>
            <a:br>
              <a:rPr lang="en-US" sz="1800"/>
            </a:br>
            <a:r>
              <a:rPr lang="en-US" sz="1800"/>
              <a:t>Satchel One (Show My Homework)</a:t>
            </a:r>
            <a:br>
              <a:rPr lang="en-US"/>
            </a:br>
            <a:endParaRPr lang="en-GB"/>
          </a:p>
        </p:txBody>
      </p:sp>
    </p:spTree>
    <p:extLst>
      <p:ext uri="{BB962C8B-B14F-4D97-AF65-F5344CB8AC3E}">
        <p14:creationId xmlns:p14="http://schemas.microsoft.com/office/powerpoint/2010/main" val="35484840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49534-6DF9-4F67-9504-16535AF86700}"/>
              </a:ext>
            </a:extLst>
          </p:cNvPr>
          <p:cNvSpPr>
            <a:spLocks noGrp="1"/>
          </p:cNvSpPr>
          <p:nvPr>
            <p:ph type="title"/>
          </p:nvPr>
        </p:nvSpPr>
        <p:spPr/>
        <p:txBody>
          <a:bodyPr/>
          <a:lstStyle/>
          <a:p>
            <a:r>
              <a:rPr lang="en-US"/>
              <a:t>Achievement Marks</a:t>
            </a:r>
            <a:endParaRPr lang="en-GB"/>
          </a:p>
        </p:txBody>
      </p:sp>
      <p:sp>
        <p:nvSpPr>
          <p:cNvPr id="3" name="Content Placeholder 2">
            <a:extLst>
              <a:ext uri="{FF2B5EF4-FFF2-40B4-BE49-F238E27FC236}">
                <a16:creationId xmlns:a16="http://schemas.microsoft.com/office/drawing/2014/main" id="{A57BD40B-CD30-41ED-9625-EF988C7EB815}"/>
              </a:ext>
            </a:extLst>
          </p:cNvPr>
          <p:cNvSpPr>
            <a:spLocks noGrp="1"/>
          </p:cNvSpPr>
          <p:nvPr>
            <p:ph idx="1"/>
          </p:nvPr>
        </p:nvSpPr>
        <p:spPr/>
        <p:txBody>
          <a:bodyPr vert="horz" lIns="0" tIns="0" rIns="0" bIns="0" rtlCol="0" anchor="t">
            <a:normAutofit/>
          </a:bodyPr>
          <a:lstStyle/>
          <a:p>
            <a:r>
              <a:rPr lang="en-US"/>
              <a:t>Supporting Student </a:t>
            </a:r>
            <a:r>
              <a:rPr lang="en-US" err="1"/>
              <a:t>Behaviour</a:t>
            </a:r>
            <a:r>
              <a:rPr lang="en-US"/>
              <a:t> Policy: </a:t>
            </a:r>
            <a:r>
              <a:rPr lang="en-US">
                <a:ea typeface="+mn-lt"/>
                <a:cs typeface="+mn-lt"/>
                <a:hlinkClick r:id="rId3"/>
              </a:rPr>
              <a:t>https://jerseycollegeforgirls.com/jcg/about-us/policies-and-procedures/supporting-student-behaviour-policy</a:t>
            </a:r>
            <a:r>
              <a:rPr lang="en-US">
                <a:ea typeface="+mn-lt"/>
                <a:cs typeface="+mn-lt"/>
              </a:rPr>
              <a:t> </a:t>
            </a:r>
            <a:endParaRPr lang="en-US"/>
          </a:p>
          <a:p>
            <a:br>
              <a:rPr lang="en-US"/>
            </a:br>
            <a:r>
              <a:rPr lang="en-US">
                <a:solidFill>
                  <a:srgbClr val="000000"/>
                </a:solidFill>
                <a:latin typeface="Century Gothic"/>
                <a:ea typeface="Calibri"/>
                <a:cs typeface="Calibri"/>
              </a:rPr>
              <a:t>30 = Bronze certificate awarded by tutor    </a:t>
            </a:r>
            <a:endParaRPr lang="en-US">
              <a:latin typeface="Century Gothic"/>
              <a:cs typeface="Calibri"/>
            </a:endParaRPr>
          </a:p>
          <a:p>
            <a:r>
              <a:rPr lang="en-US">
                <a:solidFill>
                  <a:srgbClr val="000000"/>
                </a:solidFill>
                <a:latin typeface="Century Gothic"/>
                <a:ea typeface="Calibri"/>
                <a:cs typeface="Calibri"/>
              </a:rPr>
              <a:t>60 = Silver certificate awarded by tutor  </a:t>
            </a:r>
            <a:endParaRPr lang="en-US">
              <a:latin typeface="Century Gothic"/>
              <a:cs typeface="Calibri"/>
            </a:endParaRPr>
          </a:p>
          <a:p>
            <a:r>
              <a:rPr lang="en-US">
                <a:solidFill>
                  <a:srgbClr val="000000"/>
                </a:solidFill>
                <a:latin typeface="Century Gothic"/>
                <a:ea typeface="Calibri"/>
                <a:cs typeface="Calibri"/>
              </a:rPr>
              <a:t>90 = Gold certificate awarded by Head of School in lower/upper school assembly  </a:t>
            </a:r>
            <a:endParaRPr lang="en-US">
              <a:latin typeface="Century Gothic"/>
              <a:cs typeface="Calibri"/>
            </a:endParaRPr>
          </a:p>
          <a:p>
            <a:r>
              <a:rPr lang="en-US">
                <a:solidFill>
                  <a:srgbClr val="000000"/>
                </a:solidFill>
                <a:latin typeface="Century Gothic"/>
                <a:ea typeface="Calibri"/>
                <a:cs typeface="Calibri"/>
              </a:rPr>
              <a:t>120 = Platinum certificate and Amazon voucher presented in whole college assembly by Vice Principal (TR)  </a:t>
            </a:r>
            <a:endParaRPr lang="en-US">
              <a:latin typeface="Century Gothic"/>
              <a:cs typeface="Calibri"/>
            </a:endParaRPr>
          </a:p>
          <a:p>
            <a:endParaRPr lang="en-US">
              <a:solidFill>
                <a:srgbClr val="414141"/>
              </a:solidFill>
              <a:latin typeface="Century Gothic" panose="020F0302020204030204"/>
              <a:ea typeface="Times New Roman" panose="02020603050405020304" pitchFamily="18" charset="0"/>
              <a:cs typeface="Calibri" panose="020F0502020204030204" pitchFamily="34" charset="0"/>
            </a:endParaRPr>
          </a:p>
          <a:p>
            <a:pPr>
              <a:lnSpc>
                <a:spcPct val="107000"/>
              </a:lnSpc>
              <a:spcAft>
                <a:spcPts val="800"/>
              </a:spcAft>
            </a:pPr>
            <a:endParaRPr lang="en-GB" sz="1800">
              <a:solidFill>
                <a:srgbClr val="212121"/>
              </a:solidFill>
              <a:latin typeface="Calibri"/>
              <a:cs typeface="Calibri"/>
            </a:endParaRPr>
          </a:p>
        </p:txBody>
      </p:sp>
    </p:spTree>
    <p:extLst>
      <p:ext uri="{BB962C8B-B14F-4D97-AF65-F5344CB8AC3E}">
        <p14:creationId xmlns:p14="http://schemas.microsoft.com/office/powerpoint/2010/main" val="18870860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D5E7B-F5CD-415A-ACE0-CAC4391600EF}"/>
              </a:ext>
            </a:extLst>
          </p:cNvPr>
          <p:cNvSpPr>
            <a:spLocks noGrp="1"/>
          </p:cNvSpPr>
          <p:nvPr>
            <p:ph type="title"/>
          </p:nvPr>
        </p:nvSpPr>
        <p:spPr>
          <a:xfrm>
            <a:off x="1713841" y="4465474"/>
            <a:ext cx="2986391" cy="2216513"/>
          </a:xfrm>
        </p:spPr>
        <p:txBody>
          <a:bodyPr>
            <a:normAutofit/>
          </a:bodyPr>
          <a:lstStyle/>
          <a:p>
            <a:r>
              <a:rPr lang="en-US"/>
              <a:t>Home Learning</a:t>
            </a:r>
            <a:endParaRPr lang="en-GB"/>
          </a:p>
        </p:txBody>
      </p:sp>
      <p:pic>
        <p:nvPicPr>
          <p:cNvPr id="6" name="Picture 5">
            <a:extLst>
              <a:ext uri="{FF2B5EF4-FFF2-40B4-BE49-F238E27FC236}">
                <a16:creationId xmlns:a16="http://schemas.microsoft.com/office/drawing/2014/main" id="{B23D1533-0C38-32BE-AE83-1CBBFC807D10}"/>
              </a:ext>
            </a:extLst>
          </p:cNvPr>
          <p:cNvPicPr>
            <a:picLocks noChangeAspect="1"/>
          </p:cNvPicPr>
          <p:nvPr/>
        </p:nvPicPr>
        <p:blipFill>
          <a:blip r:embed="rId3"/>
          <a:stretch>
            <a:fillRect/>
          </a:stretch>
        </p:blipFill>
        <p:spPr>
          <a:xfrm>
            <a:off x="167391" y="176013"/>
            <a:ext cx="9065683" cy="5232895"/>
          </a:xfrm>
          <a:prstGeom prst="rect">
            <a:avLst/>
          </a:prstGeom>
        </p:spPr>
      </p:pic>
    </p:spTree>
    <p:extLst>
      <p:ext uri="{BB962C8B-B14F-4D97-AF65-F5344CB8AC3E}">
        <p14:creationId xmlns:p14="http://schemas.microsoft.com/office/powerpoint/2010/main" val="34276993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55B255-8C4E-4C05-A0FC-3644A83AFE39}"/>
              </a:ext>
            </a:extLst>
          </p:cNvPr>
          <p:cNvSpPr>
            <a:spLocks noGrp="1"/>
          </p:cNvSpPr>
          <p:nvPr>
            <p:ph type="title"/>
          </p:nvPr>
        </p:nvSpPr>
        <p:spPr/>
        <p:txBody>
          <a:bodyPr>
            <a:normAutofit fontScale="90000"/>
          </a:bodyPr>
          <a:lstStyle/>
          <a:p>
            <a:r>
              <a:rPr lang="en-US"/>
              <a:t>Proactive Measures to Promote  Well-Being</a:t>
            </a:r>
            <a:endParaRPr lang="en-GB"/>
          </a:p>
        </p:txBody>
      </p:sp>
      <p:sp>
        <p:nvSpPr>
          <p:cNvPr id="3" name="Content Placeholder 2">
            <a:extLst>
              <a:ext uri="{FF2B5EF4-FFF2-40B4-BE49-F238E27FC236}">
                <a16:creationId xmlns:a16="http://schemas.microsoft.com/office/drawing/2014/main" id="{FF9C1EEB-7247-41EB-8BF5-16F3FF2CD074}"/>
              </a:ext>
            </a:extLst>
          </p:cNvPr>
          <p:cNvSpPr>
            <a:spLocks noGrp="1"/>
          </p:cNvSpPr>
          <p:nvPr>
            <p:ph idx="1"/>
          </p:nvPr>
        </p:nvSpPr>
        <p:spPr/>
        <p:txBody>
          <a:bodyPr vert="horz" lIns="0" tIns="0" rIns="0" bIns="0" rtlCol="0" anchor="t">
            <a:normAutofit/>
          </a:bodyPr>
          <a:lstStyle/>
          <a:p>
            <a:pPr marL="342900" indent="-342900">
              <a:buFont typeface="Arial" panose="020B0604020202020204" pitchFamily="34" charset="0"/>
              <a:buChar char="•"/>
            </a:pPr>
            <a:r>
              <a:rPr lang="en-US"/>
              <a:t>Year 7 off timetable on Thursday afternoon (Outdoor Education)</a:t>
            </a:r>
          </a:p>
          <a:p>
            <a:pPr marL="342900" indent="-342900">
              <a:buFont typeface="Arial" panose="020B0604020202020204" pitchFamily="34" charset="0"/>
              <a:buChar char="•"/>
            </a:pPr>
            <a:r>
              <a:rPr lang="en-US"/>
              <a:t>Buddy Activities </a:t>
            </a:r>
          </a:p>
          <a:p>
            <a:pPr marL="342900" lvl="1" indent="-342900">
              <a:buFont typeface="Arial" panose="020B0604020202020204" pitchFamily="34" charset="0"/>
              <a:buChar char="•"/>
            </a:pPr>
            <a:r>
              <a:rPr lang="en-US"/>
              <a:t>Tutor </a:t>
            </a:r>
            <a:r>
              <a:rPr lang="en-US" err="1"/>
              <a:t>Programme</a:t>
            </a:r>
            <a:endParaRPr lang="en-US"/>
          </a:p>
          <a:p>
            <a:pPr marL="342900" lvl="1" indent="-342900">
              <a:buFont typeface="Arial" panose="020B0604020202020204" pitchFamily="34" charset="0"/>
              <a:buChar char="•"/>
            </a:pPr>
            <a:r>
              <a:rPr lang="en-US"/>
              <a:t>Lower School Assembly </a:t>
            </a:r>
          </a:p>
          <a:p>
            <a:pPr marL="342900" lvl="1" indent="-342900">
              <a:buFont typeface="Arial" panose="020B0604020202020204" pitchFamily="34" charset="0"/>
              <a:buChar char="•"/>
            </a:pPr>
            <a:r>
              <a:rPr lang="en-US"/>
              <a:t>PSHE Lessons (</a:t>
            </a:r>
            <a:r>
              <a:rPr lang="en-US" err="1"/>
              <a:t>Mrs</a:t>
            </a:r>
            <a:r>
              <a:rPr lang="en-US"/>
              <a:t> Mynes)</a:t>
            </a:r>
          </a:p>
          <a:p>
            <a:pPr marL="342900" lvl="1" indent="-342900">
              <a:buFont typeface="Arial" panose="020B0604020202020204" pitchFamily="34" charset="0"/>
              <a:buChar char="•"/>
            </a:pPr>
            <a:r>
              <a:rPr lang="en-US"/>
              <a:t>Outdoor Education (</a:t>
            </a:r>
            <a:r>
              <a:rPr lang="en-US" err="1"/>
              <a:t>Ms</a:t>
            </a:r>
            <a:r>
              <a:rPr lang="en-US"/>
              <a:t> Powell)</a:t>
            </a:r>
            <a:endParaRPr lang="en-GB"/>
          </a:p>
        </p:txBody>
      </p:sp>
      <p:pic>
        <p:nvPicPr>
          <p:cNvPr id="1026" name="Picture 2" descr="World Wellbeing Panel | Barcelona School of Economics">
            <a:extLst>
              <a:ext uri="{FF2B5EF4-FFF2-40B4-BE49-F238E27FC236}">
                <a16:creationId xmlns:a16="http://schemas.microsoft.com/office/drawing/2014/main" id="{BC511053-9360-484F-A96C-06EC7D0408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688323"/>
            <a:ext cx="9144000" cy="21696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22372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0DE13CA-DB23-0588-67CC-5D35E635D6EA}"/>
              </a:ext>
            </a:extLst>
          </p:cNvPr>
          <p:cNvSpPr>
            <a:spLocks noGrp="1"/>
          </p:cNvSpPr>
          <p:nvPr>
            <p:ph type="title"/>
          </p:nvPr>
        </p:nvSpPr>
        <p:spPr>
          <a:xfrm>
            <a:off x="721117" y="690840"/>
            <a:ext cx="7886700" cy="1325563"/>
          </a:xfrm>
        </p:spPr>
        <p:txBody>
          <a:bodyPr/>
          <a:lstStyle/>
          <a:p>
            <a:r>
              <a:rPr lang="en-US"/>
              <a:t>Year 7 Parent Handbook 2026-27</a:t>
            </a:r>
            <a:endParaRPr lang="en-GB"/>
          </a:p>
        </p:txBody>
      </p:sp>
      <p:pic>
        <p:nvPicPr>
          <p:cNvPr id="2" name="Picture 1" descr="A qr code with a black and white background&#10;&#10;AI-generated content may be incorrect.">
            <a:extLst>
              <a:ext uri="{FF2B5EF4-FFF2-40B4-BE49-F238E27FC236}">
                <a16:creationId xmlns:a16="http://schemas.microsoft.com/office/drawing/2014/main" id="{34F2BE54-D9B8-D56E-84CD-9F138BB486E7}"/>
              </a:ext>
            </a:extLst>
          </p:cNvPr>
          <p:cNvPicPr>
            <a:picLocks noChangeAspect="1"/>
          </p:cNvPicPr>
          <p:nvPr/>
        </p:nvPicPr>
        <p:blipFill>
          <a:blip r:embed="rId2"/>
          <a:stretch>
            <a:fillRect/>
          </a:stretch>
        </p:blipFill>
        <p:spPr>
          <a:xfrm>
            <a:off x="2686137" y="2017270"/>
            <a:ext cx="3770672" cy="3747312"/>
          </a:xfrm>
          <a:prstGeom prst="rect">
            <a:avLst/>
          </a:prstGeom>
        </p:spPr>
      </p:pic>
    </p:spTree>
    <p:extLst>
      <p:ext uri="{BB962C8B-B14F-4D97-AF65-F5344CB8AC3E}">
        <p14:creationId xmlns:p14="http://schemas.microsoft.com/office/powerpoint/2010/main" val="35346658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1">
            <a:extLst>
              <a:ext uri="{FF2B5EF4-FFF2-40B4-BE49-F238E27FC236}">
                <a16:creationId xmlns:a16="http://schemas.microsoft.com/office/drawing/2014/main" id="{B419AC56-3BA8-75E5-CD6C-DA6705210FA7}"/>
              </a:ext>
            </a:extLst>
          </p:cNvPr>
          <p:cNvPicPr>
            <a:picLocks noGrp="1" noChangeAspect="1"/>
          </p:cNvPicPr>
          <p:nvPr>
            <p:ph sz="half" idx="1"/>
          </p:nvPr>
        </p:nvPicPr>
        <p:blipFill>
          <a:blip r:embed="rId3"/>
          <a:stretch>
            <a:fillRect/>
          </a:stretch>
        </p:blipFill>
        <p:spPr>
          <a:xfrm>
            <a:off x="719717" y="1518550"/>
            <a:ext cx="3135411" cy="4351338"/>
          </a:xfrm>
          <a:prstGeom prst="rect">
            <a:avLst/>
          </a:prstGeom>
        </p:spPr>
      </p:pic>
      <p:pic>
        <p:nvPicPr>
          <p:cNvPr id="3" name="Content Placeholder 2">
            <a:extLst>
              <a:ext uri="{FF2B5EF4-FFF2-40B4-BE49-F238E27FC236}">
                <a16:creationId xmlns:a16="http://schemas.microsoft.com/office/drawing/2014/main" id="{0B8A2094-D89F-2197-9BCC-B90FDC46E757}"/>
              </a:ext>
            </a:extLst>
          </p:cNvPr>
          <p:cNvPicPr>
            <a:picLocks noGrp="1" noChangeAspect="1"/>
          </p:cNvPicPr>
          <p:nvPr>
            <p:ph sz="half" idx="2"/>
          </p:nvPr>
        </p:nvPicPr>
        <p:blipFill>
          <a:blip r:embed="rId4"/>
          <a:stretch>
            <a:fillRect/>
          </a:stretch>
        </p:blipFill>
        <p:spPr>
          <a:xfrm>
            <a:off x="3924016" y="1425398"/>
            <a:ext cx="4898408" cy="4742359"/>
          </a:xfrm>
          <a:prstGeom prst="rect">
            <a:avLst/>
          </a:prstGeom>
        </p:spPr>
      </p:pic>
    </p:spTree>
    <p:extLst>
      <p:ext uri="{BB962C8B-B14F-4D97-AF65-F5344CB8AC3E}">
        <p14:creationId xmlns:p14="http://schemas.microsoft.com/office/powerpoint/2010/main" val="64676898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1484725"/>
      </p:ext>
    </p:extLst>
  </p:cSld>
  <p:clrMapOvr>
    <a:masterClrMapping/>
  </p:clrMapOvr>
</p:sld>
</file>

<file path=ppt/theme/theme1.xml><?xml version="1.0" encoding="utf-8"?>
<a:theme xmlns:a="http://schemas.openxmlformats.org/drawingml/2006/main" name="Office Theme">
  <a:themeElements>
    <a:clrScheme name="Jersey College">
      <a:dk1>
        <a:srgbClr val="414141"/>
      </a:dk1>
      <a:lt1>
        <a:srgbClr val="FFFFFF"/>
      </a:lt1>
      <a:dk2>
        <a:srgbClr val="FF4745"/>
      </a:dk2>
      <a:lt2>
        <a:srgbClr val="FFFFFF"/>
      </a:lt2>
      <a:accent1>
        <a:srgbClr val="1D2C60"/>
      </a:accent1>
      <a:accent2>
        <a:srgbClr val="38B549"/>
      </a:accent2>
      <a:accent3>
        <a:srgbClr val="2A89D8"/>
      </a:accent3>
      <a:accent4>
        <a:srgbClr val="ED1E79"/>
      </a:accent4>
      <a:accent5>
        <a:srgbClr val="63CBCB"/>
      </a:accent5>
      <a:accent6>
        <a:srgbClr val="C7B299"/>
      </a:accent6>
      <a:hlink>
        <a:srgbClr val="FF4745"/>
      </a:hlink>
      <a:folHlink>
        <a:srgbClr val="414141"/>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E2BC8225911AB4AB04C45B3BE6F5A13" ma:contentTypeVersion="19" ma:contentTypeDescription="Create a new document." ma:contentTypeScope="" ma:versionID="85186990ef2749afec677b1a85a80443">
  <xsd:schema xmlns:xsd="http://www.w3.org/2001/XMLSchema" xmlns:xs="http://www.w3.org/2001/XMLSchema" xmlns:p="http://schemas.microsoft.com/office/2006/metadata/properties" xmlns:ns2="570e1f19-db64-4929-9430-1b49ba5acaac" xmlns:ns3="11e58dac-5d13-4c3d-b479-ccaa1debe4e7" targetNamespace="http://schemas.microsoft.com/office/2006/metadata/properties" ma:root="true" ma:fieldsID="ad36b38fa2d77f5e8539dac0700e5872" ns2:_="" ns3:_="">
    <xsd:import namespace="570e1f19-db64-4929-9430-1b49ba5acaac"/>
    <xsd:import namespace="11e58dac-5d13-4c3d-b479-ccaa1debe4e7"/>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3:SharedWithUsers" minOccurs="0"/>
                <xsd:element ref="ns3:SharedWithDetails" minOccurs="0"/>
                <xsd:element ref="ns2:MediaServiceLocation"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70e1f19-db64-4929-9430-1b49ba5acaa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d604fc1b-baae-4d09-9665-978b48accf1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1e58dac-5d13-4c3d-b479-ccaa1debe4e7"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3e6354c4-01d2-4ffb-8043-ded4882e9877}" ma:internalName="TaxCatchAll" ma:showField="CatchAllData" ma:web="11e58dac-5d13-4c3d-b479-ccaa1debe4e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11e58dac-5d13-4c3d-b479-ccaa1debe4e7">
      <UserInfo>
        <DisplayName>Simon Milner</DisplayName>
        <AccountId>135</AccountId>
        <AccountType/>
      </UserInfo>
      <UserInfo>
        <DisplayName>Sandra Coleman</DisplayName>
        <AccountId>152</AccountId>
        <AccountType/>
      </UserInfo>
      <UserInfo>
        <DisplayName>Ruth Lea</DisplayName>
        <AccountId>17</AccountId>
        <AccountType/>
      </UserInfo>
      <UserInfo>
        <DisplayName>Carl Howarth</DisplayName>
        <AccountId>166</AccountId>
        <AccountType/>
      </UserInfo>
      <UserInfo>
        <DisplayName>Janet Vernaglione</DisplayName>
        <AccountId>18</AccountId>
        <AccountType/>
      </UserInfo>
      <UserInfo>
        <DisplayName>Kersten Watkins</DisplayName>
        <AccountId>20</AccountId>
        <AccountType/>
      </UserInfo>
      <UserInfo>
        <DisplayName>Sarah Lovell</DisplayName>
        <AccountId>171</AccountId>
        <AccountType/>
      </UserInfo>
      <UserInfo>
        <DisplayName>Suzan Loose</DisplayName>
        <AccountId>21</AccountId>
        <AccountType/>
      </UserInfo>
      <UserInfo>
        <DisplayName>Jade Greenwood</DisplayName>
        <AccountId>159</AccountId>
        <AccountType/>
      </UserInfo>
      <UserInfo>
        <DisplayName>Claudia Del Vescovo</DisplayName>
        <AccountId>2430</AccountId>
        <AccountType/>
      </UserInfo>
      <UserInfo>
        <DisplayName>Kate Hallam</DisplayName>
        <AccountId>6047</AccountId>
        <AccountType/>
      </UserInfo>
      <UserInfo>
        <DisplayName>Stephanie Rondel</DisplayName>
        <AccountId>7799</AccountId>
        <AccountType/>
      </UserInfo>
      <UserInfo>
        <DisplayName>Phyll Briggs</DisplayName>
        <AccountId>7791</AccountId>
        <AccountType/>
      </UserInfo>
    </SharedWithUsers>
    <TaxCatchAll xmlns="11e58dac-5d13-4c3d-b479-ccaa1debe4e7" xsi:nil="true"/>
    <lcf76f155ced4ddcb4097134ff3c332f xmlns="570e1f19-db64-4929-9430-1b49ba5acaac">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A54E981C-AA61-40B0-BD78-76635283D6A0}">
  <ds:schemaRefs>
    <ds:schemaRef ds:uri="http://schemas.microsoft.com/sharepoint/v3/contenttype/forms"/>
  </ds:schemaRefs>
</ds:datastoreItem>
</file>

<file path=customXml/itemProps2.xml><?xml version="1.0" encoding="utf-8"?>
<ds:datastoreItem xmlns:ds="http://schemas.openxmlformats.org/officeDocument/2006/customXml" ds:itemID="{3DAC547C-A162-43E0-A28F-09FBFE4EF452}">
  <ds:schemaRefs>
    <ds:schemaRef ds:uri="11e58dac-5d13-4c3d-b479-ccaa1debe4e7"/>
    <ds:schemaRef ds:uri="570e1f19-db64-4929-9430-1b49ba5acaa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6BBCB101-9A85-4C5C-A08B-B1E16C46FF59}">
  <ds:schemaRefs>
    <ds:schemaRef ds:uri="11e58dac-5d13-4c3d-b479-ccaa1debe4e7"/>
    <ds:schemaRef ds:uri="570e1f19-db64-4929-9430-1b49ba5acaa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On-screen Show (4:3)</PresentationFormat>
  <Slides>40</Slides>
  <Notes>31</Notes>
  <HiddenSlides>0</HiddenSlide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Office Theme</vt:lpstr>
      <vt:lpstr>PowerPoint Presentation</vt:lpstr>
      <vt:lpstr>Welcome</vt:lpstr>
      <vt:lpstr>Wider Guidance team</vt:lpstr>
      <vt:lpstr>Simon Lewis Axel Staal Emily Le Hegarat  Technology for Learning and Expectations with Devices </vt:lpstr>
      <vt:lpstr>Digital Health, Resilience &amp; Skills Curriculum</vt:lpstr>
      <vt:lpstr>Digital Literacy  Lessons</vt:lpstr>
      <vt:lpstr>Digital Literacy – more detail</vt:lpstr>
      <vt:lpstr>Digital Literacy Rotation</vt:lpstr>
      <vt:lpstr>Learning using Technology</vt:lpstr>
      <vt:lpstr>Digital Support for Students</vt:lpstr>
      <vt:lpstr>Apple ID and App Store</vt:lpstr>
      <vt:lpstr>Parental Controls</vt:lpstr>
      <vt:lpstr>Internet Filtering at home</vt:lpstr>
      <vt:lpstr>Screen Use and Eye Health</vt:lpstr>
      <vt:lpstr>Acceptable Usage Agreement </vt:lpstr>
      <vt:lpstr>Misuse of a Device</vt:lpstr>
      <vt:lpstr>FAQs</vt:lpstr>
      <vt:lpstr>Student Welfare and Progress</vt:lpstr>
      <vt:lpstr>Student Welfare</vt:lpstr>
      <vt:lpstr>Year 7 Wellbeing Worries</vt:lpstr>
      <vt:lpstr>Advice from our Parents and Carers </vt:lpstr>
      <vt:lpstr>Advice from Dr Charlotte Clarke</vt:lpstr>
      <vt:lpstr>Student Guidance Systems</vt:lpstr>
      <vt:lpstr>Working in Partnership </vt:lpstr>
      <vt:lpstr>Support Beyond College</vt:lpstr>
      <vt:lpstr>Student Progress</vt:lpstr>
      <vt:lpstr>Your Changing Role as Parents</vt:lpstr>
      <vt:lpstr>Healthy Learning</vt:lpstr>
      <vt:lpstr>Tracking Student Progress</vt:lpstr>
      <vt:lpstr>The Excitement of Adolescence!</vt:lpstr>
      <vt:lpstr>Additional Information</vt:lpstr>
      <vt:lpstr>Attendance for Achievement</vt:lpstr>
      <vt:lpstr>Student Belongings</vt:lpstr>
      <vt:lpstr>Communication  Weekly Newsletter E-mails from Principal / SLT / Heads of School Satchel One (Show My Homework) </vt:lpstr>
      <vt:lpstr>Achievement Marks</vt:lpstr>
      <vt:lpstr>Home Learning</vt:lpstr>
      <vt:lpstr>Proactive Measures to Promote  Well-Being</vt:lpstr>
      <vt:lpstr>Year 7 Parent Handbook 2026-27</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revision>6</cp:revision>
  <cp:lastPrinted>2024-09-09T15:52:00Z</cp:lastPrinted>
  <dcterms:created xsi:type="dcterms:W3CDTF">2019-11-29T14:29:26Z</dcterms:created>
  <dcterms:modified xsi:type="dcterms:W3CDTF">2026-09-16T07:48:57Z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0x010100CE2BC8225911AB4AB04C45B3BE6F5A13</vt:lpwstr>
  </property>
  <property fmtid="{D5CDD505-2E9C-101B-9397-08002B2CF9AE}" pid="3" name="MediaServiceImageTags">
    <vt:lpwstr/>
  </property>
</Properties>
</file>